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76" r:id="rId2"/>
    <p:sldId id="352" r:id="rId3"/>
    <p:sldId id="356" r:id="rId4"/>
    <p:sldId id="351" r:id="rId5"/>
    <p:sldId id="277" r:id="rId6"/>
    <p:sldId id="357" r:id="rId7"/>
    <p:sldId id="355" r:id="rId8"/>
    <p:sldId id="279" r:id="rId9"/>
    <p:sldId id="280" r:id="rId10"/>
    <p:sldId id="312" r:id="rId11"/>
    <p:sldId id="316" r:id="rId12"/>
    <p:sldId id="315" r:id="rId13"/>
    <p:sldId id="317" r:id="rId14"/>
    <p:sldId id="325" r:id="rId15"/>
    <p:sldId id="281" r:id="rId16"/>
    <p:sldId id="282" r:id="rId17"/>
    <p:sldId id="283" r:id="rId18"/>
    <p:sldId id="284" r:id="rId19"/>
    <p:sldId id="326" r:id="rId20"/>
    <p:sldId id="324" r:id="rId21"/>
    <p:sldId id="334" r:id="rId22"/>
    <p:sldId id="336" r:id="rId23"/>
    <p:sldId id="335" r:id="rId24"/>
    <p:sldId id="339" r:id="rId25"/>
    <p:sldId id="342" r:id="rId26"/>
    <p:sldId id="341" r:id="rId27"/>
    <p:sldId id="346" r:id="rId28"/>
    <p:sldId id="347" r:id="rId29"/>
    <p:sldId id="348" r:id="rId30"/>
    <p:sldId id="344" r:id="rId31"/>
    <p:sldId id="350" r:id="rId32"/>
    <p:sldId id="340" r:id="rId33"/>
    <p:sldId id="343" r:id="rId34"/>
    <p:sldId id="329" r:id="rId35"/>
    <p:sldId id="330" r:id="rId36"/>
    <p:sldId id="331" r:id="rId37"/>
    <p:sldId id="354" r:id="rId38"/>
    <p:sldId id="353" r:id="rId39"/>
  </p:sldIdLst>
  <p:sldSz cx="9144000" cy="6858000" type="screen4x3"/>
  <p:notesSz cx="6805613" cy="9944100"/>
  <p:custDataLst>
    <p:tags r:id="rId4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orient="horz" pos="278">
          <p15:clr>
            <a:srgbClr val="A4A3A4"/>
          </p15:clr>
        </p15:guide>
        <p15:guide id="3" orient="horz" pos="4042">
          <p15:clr>
            <a:srgbClr val="A4A3A4"/>
          </p15:clr>
        </p15:guide>
        <p15:guide id="4" orient="horz" pos="1162">
          <p15:clr>
            <a:srgbClr val="A4A3A4"/>
          </p15:clr>
        </p15:guide>
        <p15:guide id="5" orient="horz" pos="3974">
          <p15:clr>
            <a:srgbClr val="A4A3A4"/>
          </p15:clr>
        </p15:guide>
        <p15:guide id="6" orient="horz" pos="3816">
          <p15:clr>
            <a:srgbClr val="A4A3A4"/>
          </p15:clr>
        </p15:guide>
        <p15:guide id="7" orient="horz" pos="3022">
          <p15:clr>
            <a:srgbClr val="A4A3A4"/>
          </p15:clr>
        </p15:guide>
        <p15:guide id="8" orient="horz" pos="3135">
          <p15:clr>
            <a:srgbClr val="A4A3A4"/>
          </p15:clr>
        </p15:guide>
        <p15:guide id="9" orient="horz" pos="572">
          <p15:clr>
            <a:srgbClr val="A4A3A4"/>
          </p15:clr>
        </p15:guide>
        <p15:guide id="10" orient="horz" pos="1253">
          <p15:clr>
            <a:srgbClr val="A4A3A4"/>
          </p15:clr>
        </p15:guide>
        <p15:guide id="11" orient="horz" pos="2001">
          <p15:clr>
            <a:srgbClr val="A4A3A4"/>
          </p15:clr>
        </p15:guide>
        <p15:guide id="12" pos="2812">
          <p15:clr>
            <a:srgbClr val="A4A3A4"/>
          </p15:clr>
        </p15:guide>
        <p15:guide id="13" pos="272">
          <p15:clr>
            <a:srgbClr val="A4A3A4"/>
          </p15:clr>
        </p15:guide>
        <p15:guide id="14" pos="5488">
          <p15:clr>
            <a:srgbClr val="A4A3A4"/>
          </p15:clr>
        </p15:guide>
        <p15:guide id="15" pos="2925" userDrawn="1">
          <p15:clr>
            <a:srgbClr val="A4A3A4"/>
          </p15:clr>
        </p15:guide>
        <p15:guide id="16" pos="2064">
          <p15:clr>
            <a:srgbClr val="A4A3A4"/>
          </p15:clr>
        </p15:guide>
        <p15:guide id="17" pos="1927">
          <p15:clr>
            <a:srgbClr val="A4A3A4"/>
          </p15:clr>
        </p15:guide>
        <p15:guide id="18" pos="1156">
          <p15:clr>
            <a:srgbClr val="A4A3A4"/>
          </p15:clr>
        </p15:guide>
        <p15:guide id="19" pos="1020">
          <p15:clr>
            <a:srgbClr val="A4A3A4"/>
          </p15:clr>
        </p15:guide>
        <p15:guide id="20" pos="3696">
          <p15:clr>
            <a:srgbClr val="A4A3A4"/>
          </p15:clr>
        </p15:guide>
        <p15:guide id="21" pos="3833">
          <p15:clr>
            <a:srgbClr val="A4A3A4"/>
          </p15:clr>
        </p15:guide>
        <p15:guide id="22" pos="4604">
          <p15:clr>
            <a:srgbClr val="A4A3A4"/>
          </p15:clr>
        </p15:guide>
        <p15:guide id="23" pos="47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Lindqvist" initials="ML" lastIdx="3" clrIdx="0">
    <p:extLst>
      <p:ext uri="{19B8F6BF-5375-455C-9EA6-DF929625EA0E}">
        <p15:presenceInfo xmlns:p15="http://schemas.microsoft.com/office/powerpoint/2012/main" userId="S-1-5-21-2401176923-1108262827-754777720-1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900"/>
    <a:srgbClr val="7DC8F0"/>
    <a:srgbClr val="FFE57E"/>
    <a:srgbClr val="F0A5C3"/>
    <a:srgbClr val="009FE4"/>
    <a:srgbClr val="D2E182"/>
    <a:srgbClr val="B0CB0B"/>
    <a:srgbClr val="E6007E"/>
    <a:srgbClr val="EBF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92987" autoAdjust="0"/>
  </p:normalViewPr>
  <p:slideViewPr>
    <p:cSldViewPr snapToObjects="1" showGuides="1">
      <p:cViewPr varScale="1">
        <p:scale>
          <a:sx n="90" d="100"/>
          <a:sy n="90" d="100"/>
        </p:scale>
        <p:origin x="859" y="86"/>
      </p:cViewPr>
      <p:guideLst>
        <p:guide orient="horz" pos="2115"/>
        <p:guide orient="horz" pos="278"/>
        <p:guide orient="horz" pos="4042"/>
        <p:guide orient="horz" pos="1162"/>
        <p:guide orient="horz" pos="3974"/>
        <p:guide orient="horz" pos="3816"/>
        <p:guide orient="horz" pos="3022"/>
        <p:guide orient="horz" pos="3135"/>
        <p:guide orient="horz" pos="572"/>
        <p:guide orient="horz" pos="1253"/>
        <p:guide orient="horz" pos="2001"/>
        <p:guide pos="2812"/>
        <p:guide pos="272"/>
        <p:guide pos="5488"/>
        <p:guide pos="2925"/>
        <p:guide pos="2064"/>
        <p:guide pos="1927"/>
        <p:guide pos="1156"/>
        <p:guide pos="1020"/>
        <p:guide pos="3696"/>
        <p:guide pos="3833"/>
        <p:guide pos="4604"/>
        <p:guide pos="4740"/>
      </p:guideLst>
    </p:cSldViewPr>
  </p:slideViewPr>
  <p:outlineViewPr>
    <p:cViewPr>
      <p:scale>
        <a:sx n="33" d="100"/>
        <a:sy n="33" d="100"/>
      </p:scale>
      <p:origin x="0" y="-4397"/>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69" d="100"/>
          <a:sy n="69" d="100"/>
        </p:scale>
        <p:origin x="250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Sjukpenningtalet mellan 1994-2016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Blad1!$B$1</c:f>
              <c:strCache>
                <c:ptCount val="1"/>
                <c:pt idx="0">
                  <c:v>Sjukpenningtalet</c:v>
                </c:pt>
              </c:strCache>
            </c:strRef>
          </c:tx>
          <c:spPr>
            <a:ln w="28575" cap="rnd">
              <a:solidFill>
                <a:schemeClr val="accent1"/>
              </a:solidFill>
              <a:round/>
            </a:ln>
            <a:effectLst/>
          </c:spPr>
          <c:marker>
            <c:symbol val="none"/>
          </c:marker>
          <c:cat>
            <c:numRef>
              <c:f>Blad1!$A$2:$A$24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Blad1!$B$2:$B$24</c:f>
              <c:numCache>
                <c:formatCode>0.0</c:formatCode>
                <c:ptCount val="23"/>
                <c:pt idx="0">
                  <c:v>11.6</c:v>
                </c:pt>
                <c:pt idx="1">
                  <c:v>10.5</c:v>
                </c:pt>
                <c:pt idx="2">
                  <c:v>9.1999999999999993</c:v>
                </c:pt>
                <c:pt idx="3">
                  <c:v>8.4</c:v>
                </c:pt>
                <c:pt idx="4">
                  <c:v>9.9</c:v>
                </c:pt>
                <c:pt idx="5">
                  <c:v>12.2</c:v>
                </c:pt>
                <c:pt idx="6">
                  <c:v>15</c:v>
                </c:pt>
                <c:pt idx="7">
                  <c:v>17.399999999999999</c:v>
                </c:pt>
                <c:pt idx="8">
                  <c:v>18.600000000000001</c:v>
                </c:pt>
                <c:pt idx="9">
                  <c:v>17.899999999999999</c:v>
                </c:pt>
                <c:pt idx="10">
                  <c:v>15.6</c:v>
                </c:pt>
                <c:pt idx="11">
                  <c:v>13.3</c:v>
                </c:pt>
                <c:pt idx="12">
                  <c:v>12</c:v>
                </c:pt>
                <c:pt idx="13">
                  <c:v>10.4</c:v>
                </c:pt>
                <c:pt idx="14">
                  <c:v>8.6</c:v>
                </c:pt>
                <c:pt idx="15">
                  <c:v>7.1</c:v>
                </c:pt>
                <c:pt idx="16">
                  <c:v>6</c:v>
                </c:pt>
                <c:pt idx="17">
                  <c:v>6.8</c:v>
                </c:pt>
                <c:pt idx="18">
                  <c:v>7.7</c:v>
                </c:pt>
                <c:pt idx="19">
                  <c:v>8.4</c:v>
                </c:pt>
                <c:pt idx="20">
                  <c:v>9.4</c:v>
                </c:pt>
                <c:pt idx="21">
                  <c:v>10.5</c:v>
                </c:pt>
                <c:pt idx="22">
                  <c:v>10.7</c:v>
                </c:pt>
              </c:numCache>
            </c:numRef>
          </c:val>
          <c:smooth val="0"/>
        </c:ser>
        <c:dLbls>
          <c:showLegendKey val="0"/>
          <c:showVal val="0"/>
          <c:showCatName val="0"/>
          <c:showSerName val="0"/>
          <c:showPercent val="0"/>
          <c:showBubbleSize val="0"/>
        </c:dLbls>
        <c:smooth val="0"/>
        <c:axId val="365840144"/>
        <c:axId val="365840536"/>
      </c:lineChart>
      <c:catAx>
        <c:axId val="36584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65840536"/>
        <c:crosses val="autoZero"/>
        <c:auto val="1"/>
        <c:lblAlgn val="ctr"/>
        <c:lblOffset val="100"/>
        <c:noMultiLvlLbl val="0"/>
      </c:catAx>
      <c:valAx>
        <c:axId val="365840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658401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a:t>Diagram</a:t>
            </a:r>
            <a:r>
              <a:rPr lang="sv-SE" sz="1200" baseline="0"/>
              <a:t> 2: Antal med aktivitets- och sjukersättning mellan 1995-2015</a:t>
            </a:r>
            <a:endParaRPr lang="sv-SE" sz="1200"/>
          </a:p>
        </c:rich>
      </c:tx>
      <c:layout/>
      <c:overlay val="0"/>
    </c:title>
    <c:autoTitleDeleted val="0"/>
    <c:plotArea>
      <c:layout/>
      <c:lineChart>
        <c:grouping val="standard"/>
        <c:varyColors val="0"/>
        <c:ser>
          <c:idx val="0"/>
          <c:order val="0"/>
          <c:tx>
            <c:strRef>
              <c:f>Diagrammen!$B$411</c:f>
              <c:strCache>
                <c:ptCount val="1"/>
                <c:pt idx="0">
                  <c:v>Samtliga</c:v>
                </c:pt>
              </c:strCache>
            </c:strRef>
          </c:tx>
          <c:marker>
            <c:symbol val="none"/>
          </c:marker>
          <c:cat>
            <c:numRef>
              <c:f>Diagrammen!$C$410:$W$410</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Diagrammen!$C$411:$W$411</c:f>
              <c:numCache>
                <c:formatCode>General</c:formatCode>
                <c:ptCount val="21"/>
                <c:pt idx="0">
                  <c:v>406999</c:v>
                </c:pt>
                <c:pt idx="1">
                  <c:v>409959</c:v>
                </c:pt>
                <c:pt idx="2">
                  <c:v>404400</c:v>
                </c:pt>
                <c:pt idx="3">
                  <c:v>408264</c:v>
                </c:pt>
                <c:pt idx="4">
                  <c:v>406153</c:v>
                </c:pt>
                <c:pt idx="5">
                  <c:v>408794</c:v>
                </c:pt>
                <c:pt idx="6">
                  <c:v>421662</c:v>
                </c:pt>
                <c:pt idx="7">
                  <c:v>441476</c:v>
                </c:pt>
                <c:pt idx="8">
                  <c:v>478837</c:v>
                </c:pt>
                <c:pt idx="9">
                  <c:v>500397</c:v>
                </c:pt>
                <c:pt idx="10">
                  <c:v>532433</c:v>
                </c:pt>
                <c:pt idx="11">
                  <c:v>549630</c:v>
                </c:pt>
                <c:pt idx="12">
                  <c:v>551746</c:v>
                </c:pt>
                <c:pt idx="13">
                  <c:v>531519</c:v>
                </c:pt>
                <c:pt idx="14">
                  <c:v>498301</c:v>
                </c:pt>
                <c:pt idx="15">
                  <c:v>442812</c:v>
                </c:pt>
                <c:pt idx="16">
                  <c:v>400684</c:v>
                </c:pt>
                <c:pt idx="17">
                  <c:v>382908</c:v>
                </c:pt>
                <c:pt idx="18">
                  <c:v>377865</c:v>
                </c:pt>
                <c:pt idx="19">
                  <c:v>354828</c:v>
                </c:pt>
                <c:pt idx="20">
                  <c:v>345045</c:v>
                </c:pt>
              </c:numCache>
            </c:numRef>
          </c:val>
          <c:smooth val="0"/>
        </c:ser>
        <c:ser>
          <c:idx val="1"/>
          <c:order val="1"/>
          <c:tx>
            <c:strRef>
              <c:f>Diagrammen!$B$412</c:f>
              <c:strCache>
                <c:ptCount val="1"/>
                <c:pt idx="0">
                  <c:v>Kvinnor</c:v>
                </c:pt>
              </c:strCache>
            </c:strRef>
          </c:tx>
          <c:marker>
            <c:symbol val="none"/>
          </c:marker>
          <c:cat>
            <c:numRef>
              <c:f>Diagrammen!$C$410:$W$410</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Diagrammen!$C$412:$W$412</c:f>
              <c:numCache>
                <c:formatCode>General</c:formatCode>
                <c:ptCount val="21"/>
                <c:pt idx="0">
                  <c:v>224879</c:v>
                </c:pt>
                <c:pt idx="1">
                  <c:v>224892</c:v>
                </c:pt>
                <c:pt idx="2">
                  <c:v>226278</c:v>
                </c:pt>
                <c:pt idx="3">
                  <c:v>228836</c:v>
                </c:pt>
                <c:pt idx="4">
                  <c:v>229293</c:v>
                </c:pt>
                <c:pt idx="5">
                  <c:v>232473</c:v>
                </c:pt>
                <c:pt idx="6">
                  <c:v>242016</c:v>
                </c:pt>
                <c:pt idx="7">
                  <c:v>255512</c:v>
                </c:pt>
                <c:pt idx="8">
                  <c:v>279281</c:v>
                </c:pt>
                <c:pt idx="9">
                  <c:v>294278</c:v>
                </c:pt>
                <c:pt idx="10">
                  <c:v>316481</c:v>
                </c:pt>
                <c:pt idx="11">
                  <c:v>329221</c:v>
                </c:pt>
                <c:pt idx="12">
                  <c:v>330322</c:v>
                </c:pt>
                <c:pt idx="13">
                  <c:v>318326</c:v>
                </c:pt>
                <c:pt idx="14">
                  <c:v>297499</c:v>
                </c:pt>
                <c:pt idx="15">
                  <c:v>261154</c:v>
                </c:pt>
                <c:pt idx="16">
                  <c:v>234771</c:v>
                </c:pt>
                <c:pt idx="17">
                  <c:v>224339</c:v>
                </c:pt>
                <c:pt idx="18">
                  <c:v>220836</c:v>
                </c:pt>
                <c:pt idx="19">
                  <c:v>207403</c:v>
                </c:pt>
                <c:pt idx="20">
                  <c:v>201133</c:v>
                </c:pt>
              </c:numCache>
            </c:numRef>
          </c:val>
          <c:smooth val="0"/>
        </c:ser>
        <c:ser>
          <c:idx val="2"/>
          <c:order val="2"/>
          <c:tx>
            <c:strRef>
              <c:f>Diagrammen!$B$413</c:f>
              <c:strCache>
                <c:ptCount val="1"/>
                <c:pt idx="0">
                  <c:v>Män</c:v>
                </c:pt>
              </c:strCache>
            </c:strRef>
          </c:tx>
          <c:marker>
            <c:symbol val="none"/>
          </c:marker>
          <c:cat>
            <c:numRef>
              <c:f>Diagrammen!$C$410:$W$410</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Diagrammen!$C$413:$W$413</c:f>
              <c:numCache>
                <c:formatCode>General</c:formatCode>
                <c:ptCount val="21"/>
                <c:pt idx="0">
                  <c:v>182120</c:v>
                </c:pt>
                <c:pt idx="1">
                  <c:v>180067</c:v>
                </c:pt>
                <c:pt idx="2">
                  <c:v>178122</c:v>
                </c:pt>
                <c:pt idx="3">
                  <c:v>179428</c:v>
                </c:pt>
                <c:pt idx="4">
                  <c:v>176860</c:v>
                </c:pt>
                <c:pt idx="5">
                  <c:v>176321</c:v>
                </c:pt>
                <c:pt idx="6">
                  <c:v>179646</c:v>
                </c:pt>
                <c:pt idx="7">
                  <c:v>185964</c:v>
                </c:pt>
                <c:pt idx="8">
                  <c:v>199556</c:v>
                </c:pt>
                <c:pt idx="9">
                  <c:v>206119</c:v>
                </c:pt>
                <c:pt idx="10">
                  <c:v>215952</c:v>
                </c:pt>
                <c:pt idx="11">
                  <c:v>220409</c:v>
                </c:pt>
                <c:pt idx="12">
                  <c:v>221424</c:v>
                </c:pt>
                <c:pt idx="13">
                  <c:v>213193</c:v>
                </c:pt>
                <c:pt idx="14">
                  <c:v>200802</c:v>
                </c:pt>
                <c:pt idx="15">
                  <c:v>181658</c:v>
                </c:pt>
                <c:pt idx="16">
                  <c:v>178245</c:v>
                </c:pt>
                <c:pt idx="17">
                  <c:v>158569</c:v>
                </c:pt>
                <c:pt idx="18">
                  <c:v>157029</c:v>
                </c:pt>
                <c:pt idx="19">
                  <c:v>147425</c:v>
                </c:pt>
                <c:pt idx="20">
                  <c:v>143912</c:v>
                </c:pt>
              </c:numCache>
            </c:numRef>
          </c:val>
          <c:smooth val="0"/>
        </c:ser>
        <c:dLbls>
          <c:showLegendKey val="0"/>
          <c:showVal val="0"/>
          <c:showCatName val="0"/>
          <c:showSerName val="0"/>
          <c:showPercent val="0"/>
          <c:showBubbleSize val="0"/>
        </c:dLbls>
        <c:smooth val="0"/>
        <c:axId val="365840928"/>
        <c:axId val="365834264"/>
      </c:lineChart>
      <c:catAx>
        <c:axId val="365840928"/>
        <c:scaling>
          <c:orientation val="minMax"/>
        </c:scaling>
        <c:delete val="0"/>
        <c:axPos val="b"/>
        <c:numFmt formatCode="General" sourceLinked="1"/>
        <c:majorTickMark val="none"/>
        <c:minorTickMark val="none"/>
        <c:tickLblPos val="nextTo"/>
        <c:crossAx val="365834264"/>
        <c:crosses val="autoZero"/>
        <c:auto val="1"/>
        <c:lblAlgn val="ctr"/>
        <c:lblOffset val="100"/>
        <c:noMultiLvlLbl val="0"/>
      </c:catAx>
      <c:valAx>
        <c:axId val="365834264"/>
        <c:scaling>
          <c:orientation val="minMax"/>
        </c:scaling>
        <c:delete val="0"/>
        <c:axPos val="l"/>
        <c:majorGridlines/>
        <c:numFmt formatCode="General" sourceLinked="1"/>
        <c:majorTickMark val="none"/>
        <c:minorTickMark val="none"/>
        <c:tickLblPos val="nextTo"/>
        <c:spPr>
          <a:ln w="9525">
            <a:noFill/>
          </a:ln>
        </c:spPr>
        <c:crossAx val="365840928"/>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'Orsak till sjukfrånvaron'!$A$26</c:f>
              <c:strCache>
                <c:ptCount val="1"/>
                <c:pt idx="0">
                  <c:v>Ökad stress i arbetslivet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'Orsak till sjukfrånvaron'!$B$25:$G$25</c:f>
              <c:strCache>
                <c:ptCount val="6"/>
                <c:pt idx="0">
                  <c:v>Totalt</c:v>
                </c:pt>
                <c:pt idx="1">
                  <c:v>Män</c:v>
                </c:pt>
                <c:pt idx="2">
                  <c:v>kvinnor</c:v>
                </c:pt>
                <c:pt idx="3">
                  <c:v>LO</c:v>
                </c:pt>
                <c:pt idx="4">
                  <c:v>TCO</c:v>
                </c:pt>
                <c:pt idx="5">
                  <c:v>SACO</c:v>
                </c:pt>
              </c:strCache>
            </c:strRef>
          </c:cat>
          <c:val>
            <c:numRef>
              <c:f>'Orsak till sjukfrånvaron'!$B$26:$G$26</c:f>
              <c:numCache>
                <c:formatCode>0</c:formatCode>
                <c:ptCount val="6"/>
                <c:pt idx="0">
                  <c:v>31.401164584524295</c:v>
                </c:pt>
                <c:pt idx="1">
                  <c:v>29.738067797356667</c:v>
                </c:pt>
                <c:pt idx="2">
                  <c:v>33.182800425984624</c:v>
                </c:pt>
                <c:pt idx="3" formatCode="###0">
                  <c:v>35.850230150649651</c:v>
                </c:pt>
                <c:pt idx="4" formatCode="###0">
                  <c:v>28.462177216946969</c:v>
                </c:pt>
                <c:pt idx="5" formatCode="###0">
                  <c:v>30.604198285328071</c:v>
                </c:pt>
              </c:numCache>
            </c:numRef>
          </c:val>
        </c:ser>
        <c:ser>
          <c:idx val="1"/>
          <c:order val="1"/>
          <c:tx>
            <c:strRef>
              <c:f>'Orsak till sjukfrånvaron'!$A$27</c:f>
              <c:strCache>
                <c:ptCount val="1"/>
                <c:pt idx="0">
                  <c:v>Ökad stress i både arbets- och privatlivet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'Orsak till sjukfrånvaron'!$B$25:$G$25</c:f>
              <c:strCache>
                <c:ptCount val="6"/>
                <c:pt idx="0">
                  <c:v>Totalt</c:v>
                </c:pt>
                <c:pt idx="1">
                  <c:v>Män</c:v>
                </c:pt>
                <c:pt idx="2">
                  <c:v>kvinnor</c:v>
                </c:pt>
                <c:pt idx="3">
                  <c:v>LO</c:v>
                </c:pt>
                <c:pt idx="4">
                  <c:v>TCO</c:v>
                </c:pt>
                <c:pt idx="5">
                  <c:v>SACO</c:v>
                </c:pt>
              </c:strCache>
            </c:strRef>
          </c:cat>
          <c:val>
            <c:numRef>
              <c:f>'Orsak till sjukfrånvaron'!$B$27:$G$27</c:f>
              <c:numCache>
                <c:formatCode>0</c:formatCode>
                <c:ptCount val="6"/>
                <c:pt idx="0">
                  <c:v>25.563653861315572</c:v>
                </c:pt>
                <c:pt idx="1">
                  <c:v>21.791108736110903</c:v>
                </c:pt>
                <c:pt idx="2">
                  <c:v>29.587921340127398</c:v>
                </c:pt>
                <c:pt idx="3" formatCode="###0">
                  <c:v>24.263441234679128</c:v>
                </c:pt>
                <c:pt idx="4" formatCode="###0">
                  <c:v>32.927675704651186</c:v>
                </c:pt>
                <c:pt idx="5" formatCode="###0">
                  <c:v>28.975193988821403</c:v>
                </c:pt>
              </c:numCache>
            </c:numRef>
          </c:val>
        </c:ser>
        <c:ser>
          <c:idx val="2"/>
          <c:order val="2"/>
          <c:tx>
            <c:strRef>
              <c:f>'Orsak till sjukfrånvaron'!$A$28</c:f>
              <c:strCache>
                <c:ptCount val="1"/>
                <c:pt idx="0">
                  <c:v>Dålig/sämre arbetsmiljö, arbetsskador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'Orsak till sjukfrånvaron'!$B$25:$G$25</c:f>
              <c:strCache>
                <c:ptCount val="6"/>
                <c:pt idx="0">
                  <c:v>Totalt</c:v>
                </c:pt>
                <c:pt idx="1">
                  <c:v>Män</c:v>
                </c:pt>
                <c:pt idx="2">
                  <c:v>kvinnor</c:v>
                </c:pt>
                <c:pt idx="3">
                  <c:v>LO</c:v>
                </c:pt>
                <c:pt idx="4">
                  <c:v>TCO</c:v>
                </c:pt>
                <c:pt idx="5">
                  <c:v>SACO</c:v>
                </c:pt>
              </c:strCache>
            </c:strRef>
          </c:cat>
          <c:val>
            <c:numRef>
              <c:f>'Orsak till sjukfrånvaron'!$B$28:$G$28</c:f>
              <c:numCache>
                <c:formatCode>0</c:formatCode>
                <c:ptCount val="6"/>
                <c:pt idx="0">
                  <c:v>4.7740456401419999</c:v>
                </c:pt>
                <c:pt idx="1">
                  <c:v>5.0182652539401982</c:v>
                </c:pt>
                <c:pt idx="2">
                  <c:v>4.5124190045259391</c:v>
                </c:pt>
                <c:pt idx="3" formatCode="###0">
                  <c:v>6.6452026057259612</c:v>
                </c:pt>
                <c:pt idx="4" formatCode="###0">
                  <c:v>4.2706673304107419</c:v>
                </c:pt>
                <c:pt idx="5" formatCode="###0">
                  <c:v>4.3619028785181255</c:v>
                </c:pt>
              </c:numCache>
            </c:numRef>
          </c:val>
        </c:ser>
        <c:dLbls>
          <c:showLegendKey val="0"/>
          <c:showVal val="0"/>
          <c:showCatName val="0"/>
          <c:showSerName val="0"/>
          <c:showPercent val="0"/>
          <c:showBubbleSize val="0"/>
        </c:dLbls>
        <c:gapWidth val="219"/>
        <c:overlap val="-27"/>
        <c:axId val="371330440"/>
        <c:axId val="371330832"/>
      </c:barChart>
      <c:catAx>
        <c:axId val="37133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1330832"/>
        <c:crosses val="autoZero"/>
        <c:auto val="1"/>
        <c:lblAlgn val="ctr"/>
        <c:lblOffset val="100"/>
        <c:noMultiLvlLbl val="0"/>
      </c:catAx>
      <c:valAx>
        <c:axId val="371330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1330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'Förklarar skillnaden mellan kön'!$A$23</c:f>
              <c:strCache>
                <c:ptCount val="1"/>
                <c:pt idx="0">
                  <c:v>Kvinnors dubbelarbete, tar större ansvar för hem och barn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'Förklarar skillnaden mellan kön'!$B$22:$G$22</c:f>
              <c:strCache>
                <c:ptCount val="6"/>
                <c:pt idx="0">
                  <c:v>Totalt</c:v>
                </c:pt>
                <c:pt idx="1">
                  <c:v>Man</c:v>
                </c:pt>
                <c:pt idx="2">
                  <c:v>Kvinna</c:v>
                </c:pt>
                <c:pt idx="3">
                  <c:v>LO</c:v>
                </c:pt>
                <c:pt idx="4">
                  <c:v>TCO</c:v>
                </c:pt>
                <c:pt idx="5">
                  <c:v>SACO</c:v>
                </c:pt>
              </c:strCache>
            </c:strRef>
          </c:cat>
          <c:val>
            <c:numRef>
              <c:f>'Förklarar skillnaden mellan kön'!$B$23:$G$23</c:f>
              <c:numCache>
                <c:formatCode>0</c:formatCode>
                <c:ptCount val="6"/>
                <c:pt idx="0">
                  <c:v>38.225236499265904</c:v>
                </c:pt>
                <c:pt idx="1">
                  <c:v>25.682152603116805</c:v>
                </c:pt>
                <c:pt idx="2">
                  <c:v>51.66234250792138</c:v>
                </c:pt>
                <c:pt idx="3">
                  <c:v>32.846181702496203</c:v>
                </c:pt>
                <c:pt idx="4">
                  <c:v>66.080139890443533</c:v>
                </c:pt>
                <c:pt idx="5">
                  <c:v>62.01955678250669</c:v>
                </c:pt>
              </c:numCache>
            </c:numRef>
          </c:val>
        </c:ser>
        <c:ser>
          <c:idx val="1"/>
          <c:order val="1"/>
          <c:tx>
            <c:strRef>
              <c:f>'Förklarar skillnaden mellan kön'!$A$24</c:f>
              <c:strCache>
                <c:ptCount val="1"/>
                <c:pt idx="0">
                  <c:v>Kvinnor är mer stressade/har det stressigare</c:v>
                </c:pt>
              </c:strCache>
            </c:strRef>
          </c:tx>
          <c:spPr>
            <a:solidFill>
              <a:schemeClr val="accent2"/>
            </a:solidFill>
            <a:ln>
              <a:noFill/>
            </a:ln>
            <a:effectLst/>
          </c:spPr>
          <c:invertIfNegative val="0"/>
          <c:cat>
            <c:strRef>
              <c:f>'Förklarar skillnaden mellan kön'!$B$22:$G$22</c:f>
              <c:strCache>
                <c:ptCount val="6"/>
                <c:pt idx="0">
                  <c:v>Totalt</c:v>
                </c:pt>
                <c:pt idx="1">
                  <c:v>Man</c:v>
                </c:pt>
                <c:pt idx="2">
                  <c:v>Kvinna</c:v>
                </c:pt>
                <c:pt idx="3">
                  <c:v>LO</c:v>
                </c:pt>
                <c:pt idx="4">
                  <c:v>TCO</c:v>
                </c:pt>
                <c:pt idx="5">
                  <c:v>SACO</c:v>
                </c:pt>
              </c:strCache>
            </c:strRef>
          </c:cat>
          <c:val>
            <c:numRef>
              <c:f>'Förklarar skillnaden mellan kön'!$B$24:$G$24</c:f>
              <c:numCache>
                <c:formatCode>0</c:formatCode>
                <c:ptCount val="6"/>
                <c:pt idx="0">
                  <c:v>8.1542714799974707</c:v>
                </c:pt>
                <c:pt idx="1">
                  <c:v>8.0575902161135655</c:v>
                </c:pt>
                <c:pt idx="2">
                  <c:v>8.2578438073943428</c:v>
                </c:pt>
                <c:pt idx="3">
                  <c:v>10.532472806618136</c:v>
                </c:pt>
                <c:pt idx="4">
                  <c:v>3.1571024969789896</c:v>
                </c:pt>
                <c:pt idx="5">
                  <c:v>6.8859093294446243</c:v>
                </c:pt>
              </c:numCache>
            </c:numRef>
          </c:val>
        </c:ser>
        <c:ser>
          <c:idx val="2"/>
          <c:order val="2"/>
          <c:tx>
            <c:strRef>
              <c:f>'Förklarar skillnaden mellan kön'!$A$25</c:f>
              <c:strCache>
                <c:ptCount val="1"/>
                <c:pt idx="0">
                  <c:v>Män och kvinnor har olika arbeten/Kvinnor arbetar inom off sektor/vården etc</c:v>
                </c:pt>
              </c:strCache>
            </c:strRef>
          </c:tx>
          <c:spPr>
            <a:solidFill>
              <a:schemeClr val="accent3"/>
            </a:solidFill>
            <a:ln>
              <a:noFill/>
            </a:ln>
            <a:effectLst/>
          </c:spPr>
          <c:invertIfNegative val="0"/>
          <c:cat>
            <c:strRef>
              <c:f>'Förklarar skillnaden mellan kön'!$B$22:$G$22</c:f>
              <c:strCache>
                <c:ptCount val="6"/>
                <c:pt idx="0">
                  <c:v>Totalt</c:v>
                </c:pt>
                <c:pt idx="1">
                  <c:v>Man</c:v>
                </c:pt>
                <c:pt idx="2">
                  <c:v>Kvinna</c:v>
                </c:pt>
                <c:pt idx="3">
                  <c:v>LO</c:v>
                </c:pt>
                <c:pt idx="4">
                  <c:v>TCO</c:v>
                </c:pt>
                <c:pt idx="5">
                  <c:v>SACO</c:v>
                </c:pt>
              </c:strCache>
            </c:strRef>
          </c:cat>
          <c:val>
            <c:numRef>
              <c:f>'Förklarar skillnaden mellan kön'!$B$25:$G$25</c:f>
              <c:numCache>
                <c:formatCode>0</c:formatCode>
                <c:ptCount val="6"/>
                <c:pt idx="0">
                  <c:v>7.3169029962787606</c:v>
                </c:pt>
                <c:pt idx="1">
                  <c:v>6.8617210780016462</c:v>
                </c:pt>
                <c:pt idx="2">
                  <c:v>7.8045285068591621</c:v>
                </c:pt>
                <c:pt idx="3">
                  <c:v>5.8146865216479195</c:v>
                </c:pt>
                <c:pt idx="4">
                  <c:v>9.8696060392257916</c:v>
                </c:pt>
                <c:pt idx="5">
                  <c:v>8.4458777395841267</c:v>
                </c:pt>
              </c:numCache>
            </c:numRef>
          </c:val>
        </c:ser>
        <c:ser>
          <c:idx val="3"/>
          <c:order val="3"/>
          <c:tx>
            <c:strRef>
              <c:f>'Förklarar skillnaden mellan kön'!$A$26</c:f>
              <c:strCache>
                <c:ptCount val="1"/>
                <c:pt idx="0">
                  <c:v>Kvinnor har sämre arbetsmilj/mer slitsamma arbeten</c:v>
                </c:pt>
              </c:strCache>
            </c:strRef>
          </c:tx>
          <c:spPr>
            <a:solidFill>
              <a:schemeClr val="accent4"/>
            </a:solidFill>
            <a:ln>
              <a:noFill/>
            </a:ln>
            <a:effectLst/>
          </c:spPr>
          <c:invertIfNegative val="0"/>
          <c:cat>
            <c:strRef>
              <c:f>'Förklarar skillnaden mellan kön'!$B$22:$G$22</c:f>
              <c:strCache>
                <c:ptCount val="6"/>
                <c:pt idx="0">
                  <c:v>Totalt</c:v>
                </c:pt>
                <c:pt idx="1">
                  <c:v>Man</c:v>
                </c:pt>
                <c:pt idx="2">
                  <c:v>Kvinna</c:v>
                </c:pt>
                <c:pt idx="3">
                  <c:v>LO</c:v>
                </c:pt>
                <c:pt idx="4">
                  <c:v>TCO</c:v>
                </c:pt>
                <c:pt idx="5">
                  <c:v>SACO</c:v>
                </c:pt>
              </c:strCache>
            </c:strRef>
          </c:cat>
          <c:val>
            <c:numRef>
              <c:f>'Förklarar skillnaden mellan kön'!$B$26:$G$26</c:f>
              <c:numCache>
                <c:formatCode>0</c:formatCode>
                <c:ptCount val="6"/>
                <c:pt idx="0">
                  <c:v>7.149429718972657</c:v>
                </c:pt>
                <c:pt idx="1">
                  <c:v>7.5043636436164949</c:v>
                </c:pt>
                <c:pt idx="2">
                  <c:v>6.7691974881277446</c:v>
                </c:pt>
                <c:pt idx="3">
                  <c:v>9.8155490050720573</c:v>
                </c:pt>
                <c:pt idx="4">
                  <c:v>4.0649979827013567</c:v>
                </c:pt>
                <c:pt idx="5">
                  <c:v>11.612104387824457</c:v>
                </c:pt>
              </c:numCache>
            </c:numRef>
          </c:val>
        </c:ser>
        <c:dLbls>
          <c:showLegendKey val="0"/>
          <c:showVal val="0"/>
          <c:showCatName val="0"/>
          <c:showSerName val="0"/>
          <c:showPercent val="0"/>
          <c:showBubbleSize val="0"/>
        </c:dLbls>
        <c:gapWidth val="219"/>
        <c:overlap val="-27"/>
        <c:axId val="371331616"/>
        <c:axId val="371332008"/>
      </c:barChart>
      <c:catAx>
        <c:axId val="37133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1332008"/>
        <c:crosses val="autoZero"/>
        <c:auto val="1"/>
        <c:lblAlgn val="ctr"/>
        <c:lblOffset val="100"/>
        <c:noMultiLvlLbl val="0"/>
      </c:catAx>
      <c:valAx>
        <c:axId val="371332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1331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'Vad bör göras'!$A$33</c:f>
              <c:strCache>
                <c:ptCount val="1"/>
                <c:pt idx="0">
                  <c:v>Ställa större krav på arbetsgivarna när det gäller arbetsmiljön/förbyggande arbetsmiljöarbete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'Vad bör göras'!$B$32:$G$32</c:f>
              <c:strCache>
                <c:ptCount val="6"/>
                <c:pt idx="0">
                  <c:v>Totalt</c:v>
                </c:pt>
                <c:pt idx="1">
                  <c:v>Man</c:v>
                </c:pt>
                <c:pt idx="2">
                  <c:v>Kvinna</c:v>
                </c:pt>
                <c:pt idx="3">
                  <c:v>LO</c:v>
                </c:pt>
                <c:pt idx="4">
                  <c:v>TCO</c:v>
                </c:pt>
                <c:pt idx="5">
                  <c:v>SACO</c:v>
                </c:pt>
              </c:strCache>
            </c:strRef>
          </c:cat>
          <c:val>
            <c:numRef>
              <c:f>'Vad bör göras'!$B$33:$G$33</c:f>
              <c:numCache>
                <c:formatCode>###0</c:formatCode>
                <c:ptCount val="6"/>
                <c:pt idx="0">
                  <c:v>23.512576927487551</c:v>
                </c:pt>
                <c:pt idx="1">
                  <c:v>23.72897459047045</c:v>
                </c:pt>
                <c:pt idx="2">
                  <c:v>23.280755282858379</c:v>
                </c:pt>
                <c:pt idx="3" formatCode="0">
                  <c:v>22.319915922190308</c:v>
                </c:pt>
                <c:pt idx="4" formatCode="0">
                  <c:v>20.911863176782614</c:v>
                </c:pt>
                <c:pt idx="5" formatCode="0">
                  <c:v>22.193777634593943</c:v>
                </c:pt>
              </c:numCache>
            </c:numRef>
          </c:val>
        </c:ser>
        <c:ser>
          <c:idx val="1"/>
          <c:order val="1"/>
          <c:tx>
            <c:strRef>
              <c:f>'Vad bör göras'!$A$34</c:f>
              <c:strCache>
                <c:ptCount val="1"/>
                <c:pt idx="0">
                  <c:v>Kortare/bättre/mer flexibla arbetstider/mindre övertid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'Vad bör göras'!$B$32:$G$32</c:f>
              <c:strCache>
                <c:ptCount val="6"/>
                <c:pt idx="0">
                  <c:v>Totalt</c:v>
                </c:pt>
                <c:pt idx="1">
                  <c:v>Man</c:v>
                </c:pt>
                <c:pt idx="2">
                  <c:v>Kvinna</c:v>
                </c:pt>
                <c:pt idx="3">
                  <c:v>LO</c:v>
                </c:pt>
                <c:pt idx="4">
                  <c:v>TCO</c:v>
                </c:pt>
                <c:pt idx="5">
                  <c:v>SACO</c:v>
                </c:pt>
              </c:strCache>
            </c:strRef>
          </c:cat>
          <c:val>
            <c:numRef>
              <c:f>'Vad bör göras'!$B$34:$G$34</c:f>
              <c:numCache>
                <c:formatCode>###0</c:formatCode>
                <c:ptCount val="6"/>
                <c:pt idx="0">
                  <c:v>19.591455568155631</c:v>
                </c:pt>
                <c:pt idx="1">
                  <c:v>15.384967768622387</c:v>
                </c:pt>
                <c:pt idx="2">
                  <c:v>24.097765416230285</c:v>
                </c:pt>
                <c:pt idx="3" formatCode="0">
                  <c:v>20.311556660971796</c:v>
                </c:pt>
                <c:pt idx="4" formatCode="0">
                  <c:v>22.782558820904729</c:v>
                </c:pt>
                <c:pt idx="5" formatCode="0">
                  <c:v>18.970914864223946</c:v>
                </c:pt>
              </c:numCache>
            </c:numRef>
          </c:val>
        </c:ser>
        <c:ser>
          <c:idx val="2"/>
          <c:order val="2"/>
          <c:tx>
            <c:strRef>
              <c:f>'Vad bör göras'!$A$35</c:f>
              <c:strCache>
                <c:ptCount val="1"/>
                <c:pt idx="0">
                  <c:v>Arbetsgivarna bör anställa mer personal/Öka personaltätheten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'Vad bör göras'!$B$32:$G$32</c:f>
              <c:strCache>
                <c:ptCount val="6"/>
                <c:pt idx="0">
                  <c:v>Totalt</c:v>
                </c:pt>
                <c:pt idx="1">
                  <c:v>Man</c:v>
                </c:pt>
                <c:pt idx="2">
                  <c:v>Kvinna</c:v>
                </c:pt>
                <c:pt idx="3">
                  <c:v>LO</c:v>
                </c:pt>
                <c:pt idx="4">
                  <c:v>TCO</c:v>
                </c:pt>
                <c:pt idx="5">
                  <c:v>SACO</c:v>
                </c:pt>
              </c:strCache>
            </c:strRef>
          </c:cat>
          <c:val>
            <c:numRef>
              <c:f>'Vad bör göras'!$B$35:$G$35</c:f>
              <c:numCache>
                <c:formatCode>###0</c:formatCode>
                <c:ptCount val="6"/>
                <c:pt idx="0">
                  <c:v>13.048573300100491</c:v>
                </c:pt>
                <c:pt idx="1">
                  <c:v>9.9570785099245747</c:v>
                </c:pt>
                <c:pt idx="2">
                  <c:v>16.360417784657663</c:v>
                </c:pt>
                <c:pt idx="3" formatCode="0">
                  <c:v>16.428790656917052</c:v>
                </c:pt>
                <c:pt idx="4" formatCode="0">
                  <c:v>14.502545554210563</c:v>
                </c:pt>
                <c:pt idx="5" formatCode="0">
                  <c:v>10.304149841059203</c:v>
                </c:pt>
              </c:numCache>
            </c:numRef>
          </c:val>
        </c:ser>
        <c:dLbls>
          <c:showLegendKey val="0"/>
          <c:showVal val="0"/>
          <c:showCatName val="0"/>
          <c:showSerName val="0"/>
          <c:showPercent val="0"/>
          <c:showBubbleSize val="0"/>
        </c:dLbls>
        <c:gapWidth val="219"/>
        <c:overlap val="-27"/>
        <c:axId val="371332792"/>
        <c:axId val="371333184"/>
      </c:barChart>
      <c:catAx>
        <c:axId val="37133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1333184"/>
        <c:crosses val="autoZero"/>
        <c:auto val="1"/>
        <c:lblAlgn val="ctr"/>
        <c:lblOffset val="100"/>
        <c:noMultiLvlLbl val="0"/>
      </c:catAx>
      <c:valAx>
        <c:axId val="371333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1332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w="9525" cap="flat" cmpd="sng" algn="ctr">
      <a:noFill/>
      <a:round/>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85064480015042E-2"/>
          <c:y val="7.0578297451401012E-2"/>
          <c:w val="0.94356049114200991"/>
          <c:h val="0.83283451940574793"/>
        </c:manualLayout>
      </c:layout>
      <c:lineChart>
        <c:grouping val="standard"/>
        <c:varyColors val="0"/>
        <c:ser>
          <c:idx val="0"/>
          <c:order val="0"/>
          <c:tx>
            <c:strRef>
              <c:f>Diagrammen!$A$26</c:f>
              <c:strCache>
                <c:ptCount val="1"/>
                <c:pt idx="0">
                  <c:v>LO</c:v>
                </c:pt>
              </c:strCache>
            </c:strRef>
          </c:tx>
          <c:marker>
            <c:symbol val="none"/>
          </c:marker>
          <c:dLbls>
            <c:dLbl>
              <c:idx val="2"/>
              <c:layout>
                <c:manualLayout>
                  <c:x val="1.3566868638527281E-2"/>
                  <c:y val="1.9248626577654821E-2"/>
                </c:manualLayout>
              </c:layout>
              <c:spPr>
                <a:noFill/>
                <a:ln>
                  <a:noFill/>
                </a:ln>
                <a:effectLst/>
              </c:spPr>
              <c:txPr>
                <a:bodyPr wrap="square" lIns="38100" tIns="19050" rIns="38100" bIns="19050" anchor="ctr">
                  <a:noAutofit/>
                </a:bodyPr>
                <a:lstStyle/>
                <a:p>
                  <a:pPr>
                    <a:defRPr sz="1400" baseline="0"/>
                  </a:pPr>
                  <a:endParaRPr lang="sv-SE"/>
                </a:p>
              </c:txPr>
              <c:showLegendKey val="0"/>
              <c:showVal val="1"/>
              <c:showCatName val="0"/>
              <c:showSerName val="0"/>
              <c:showPercent val="0"/>
              <c:showBubbleSize val="0"/>
              <c:extLst>
                <c:ext xmlns:c15="http://schemas.microsoft.com/office/drawing/2012/chart" uri="{CE6537A1-D6FC-4f65-9D91-7224C49458BB}">
                  <c15:layout>
                    <c:manualLayout>
                      <c:w val="3.242481604608035E-2"/>
                      <c:h val="5.2933723088550752E-2"/>
                    </c:manualLayout>
                  </c15:layout>
                </c:ext>
              </c:extLst>
            </c:dLbl>
            <c:dLbl>
              <c:idx val="3"/>
              <c:layout>
                <c:manualLayout>
                  <c:x val="-6.2180762942437389E-17"/>
                  <c:y val="-3.20810442960913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56648354368730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193295413938617E-2"/>
                  <c:y val="-9.6243132888274123E-3"/>
                </c:manualLayout>
              </c:layout>
              <c:spPr>
                <a:noFill/>
                <a:ln>
                  <a:noFill/>
                </a:ln>
                <a:effectLst/>
              </c:spPr>
              <c:txPr>
                <a:bodyPr wrap="square" lIns="38100" tIns="19050" rIns="38100" bIns="19050" anchor="ctr">
                  <a:noAutofit/>
                </a:bodyPr>
                <a:lstStyle/>
                <a:p>
                  <a:pPr>
                    <a:defRPr sz="1400" baseline="0"/>
                  </a:pPr>
                  <a:endParaRPr lang="sv-SE"/>
                </a:p>
              </c:txPr>
              <c:showLegendKey val="0"/>
              <c:showVal val="1"/>
              <c:showCatName val="0"/>
              <c:showSerName val="0"/>
              <c:showPercent val="0"/>
              <c:showBubbleSize val="0"/>
              <c:extLst>
                <c:ext xmlns:c15="http://schemas.microsoft.com/office/drawing/2012/chart" uri="{CE6537A1-D6FC-4f65-9D91-7224C49458BB}">
                  <c15:layout>
                    <c:manualLayout>
                      <c:w val="4.2485039327080421E-2"/>
                      <c:h val="6.5766140806987297E-2"/>
                    </c:manualLayout>
                  </c15:layout>
                </c:ext>
              </c:extLst>
            </c:dLbl>
            <c:spPr>
              <a:noFill/>
              <a:ln>
                <a:noFill/>
              </a:ln>
              <a:effectLst/>
            </c:spPr>
            <c:txPr>
              <a:bodyPr wrap="square" lIns="38100" tIns="19050" rIns="38100" bIns="19050" anchor="ctr">
                <a:spAutoFit/>
              </a:bodyPr>
              <a:lstStyle/>
              <a:p>
                <a:pPr>
                  <a:defRPr sz="1400" baseline="0"/>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Diagrammen!$B$25:$I$25</c:f>
              <c:numCache>
                <c:formatCode>General</c:formatCode>
                <c:ptCount val="8"/>
                <c:pt idx="0">
                  <c:v>2008</c:v>
                </c:pt>
                <c:pt idx="1">
                  <c:v>2009</c:v>
                </c:pt>
                <c:pt idx="2">
                  <c:v>2010</c:v>
                </c:pt>
                <c:pt idx="3">
                  <c:v>2011</c:v>
                </c:pt>
                <c:pt idx="4">
                  <c:v>2013</c:v>
                </c:pt>
                <c:pt idx="5">
                  <c:v>2014</c:v>
                </c:pt>
                <c:pt idx="6">
                  <c:v>2015</c:v>
                </c:pt>
                <c:pt idx="7">
                  <c:v>2016</c:v>
                </c:pt>
              </c:numCache>
            </c:numRef>
          </c:cat>
          <c:val>
            <c:numRef>
              <c:f>Diagrammen!$B$26:$I$26</c:f>
              <c:numCache>
                <c:formatCode>General</c:formatCode>
                <c:ptCount val="8"/>
                <c:pt idx="0">
                  <c:v>35</c:v>
                </c:pt>
                <c:pt idx="1">
                  <c:v>40</c:v>
                </c:pt>
                <c:pt idx="2">
                  <c:v>45</c:v>
                </c:pt>
                <c:pt idx="3">
                  <c:v>46</c:v>
                </c:pt>
                <c:pt idx="4">
                  <c:v>47</c:v>
                </c:pt>
                <c:pt idx="5">
                  <c:v>49</c:v>
                </c:pt>
                <c:pt idx="6">
                  <c:v>45</c:v>
                </c:pt>
                <c:pt idx="7">
                  <c:v>48</c:v>
                </c:pt>
              </c:numCache>
            </c:numRef>
          </c:val>
          <c:smooth val="0"/>
        </c:ser>
        <c:ser>
          <c:idx val="5"/>
          <c:order val="1"/>
          <c:tx>
            <c:strRef>
              <c:f>Diagrammen!$A$29</c:f>
              <c:strCache>
                <c:ptCount val="1"/>
                <c:pt idx="0">
                  <c:v>Totalt</c:v>
                </c:pt>
              </c:strCache>
            </c:strRef>
          </c:tx>
          <c:marker>
            <c:symbol val="none"/>
          </c:marker>
          <c:dLbls>
            <c:dLbl>
              <c:idx val="2"/>
              <c:layout>
                <c:manualLayout>
                  <c:x val="3.3917171596318358E-3"/>
                  <c:y val="-1.60405221480457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245673100726401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aseline="0"/>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Diagrammen!$B$25:$I$25</c:f>
              <c:numCache>
                <c:formatCode>General</c:formatCode>
                <c:ptCount val="8"/>
                <c:pt idx="0">
                  <c:v>2008</c:v>
                </c:pt>
                <c:pt idx="1">
                  <c:v>2009</c:v>
                </c:pt>
                <c:pt idx="2">
                  <c:v>2010</c:v>
                </c:pt>
                <c:pt idx="3">
                  <c:v>2011</c:v>
                </c:pt>
                <c:pt idx="4">
                  <c:v>2013</c:v>
                </c:pt>
                <c:pt idx="5">
                  <c:v>2014</c:v>
                </c:pt>
                <c:pt idx="6">
                  <c:v>2015</c:v>
                </c:pt>
                <c:pt idx="7">
                  <c:v>2016</c:v>
                </c:pt>
              </c:numCache>
            </c:numRef>
          </c:cat>
          <c:val>
            <c:numRef>
              <c:f>Diagrammen!$B$29:$I$29</c:f>
              <c:numCache>
                <c:formatCode>General</c:formatCode>
                <c:ptCount val="8"/>
                <c:pt idx="0">
                  <c:v>32</c:v>
                </c:pt>
                <c:pt idx="1">
                  <c:v>35</c:v>
                </c:pt>
                <c:pt idx="2">
                  <c:v>39</c:v>
                </c:pt>
                <c:pt idx="3">
                  <c:v>37</c:v>
                </c:pt>
                <c:pt idx="4">
                  <c:v>40</c:v>
                </c:pt>
                <c:pt idx="5">
                  <c:v>41</c:v>
                </c:pt>
                <c:pt idx="6">
                  <c:v>36</c:v>
                </c:pt>
                <c:pt idx="7">
                  <c:v>39</c:v>
                </c:pt>
              </c:numCache>
            </c:numRef>
          </c:val>
          <c:smooth val="0"/>
        </c:ser>
        <c:dLbls>
          <c:showLegendKey val="0"/>
          <c:showVal val="0"/>
          <c:showCatName val="0"/>
          <c:showSerName val="0"/>
          <c:showPercent val="0"/>
          <c:showBubbleSize val="0"/>
        </c:dLbls>
        <c:smooth val="0"/>
        <c:axId val="371333968"/>
        <c:axId val="371334360"/>
      </c:lineChart>
      <c:catAx>
        <c:axId val="371333968"/>
        <c:scaling>
          <c:orientation val="minMax"/>
        </c:scaling>
        <c:delete val="0"/>
        <c:axPos val="b"/>
        <c:numFmt formatCode="General" sourceLinked="1"/>
        <c:majorTickMark val="none"/>
        <c:minorTickMark val="none"/>
        <c:tickLblPos val="nextTo"/>
        <c:txPr>
          <a:bodyPr/>
          <a:lstStyle/>
          <a:p>
            <a:pPr>
              <a:defRPr sz="1400" baseline="0"/>
            </a:pPr>
            <a:endParaRPr lang="sv-SE"/>
          </a:p>
        </c:txPr>
        <c:crossAx val="371334360"/>
        <c:crosses val="autoZero"/>
        <c:auto val="1"/>
        <c:lblAlgn val="ctr"/>
        <c:lblOffset val="100"/>
        <c:noMultiLvlLbl val="0"/>
      </c:catAx>
      <c:valAx>
        <c:axId val="371334360"/>
        <c:scaling>
          <c:orientation val="minMax"/>
          <c:min val="30"/>
        </c:scaling>
        <c:delete val="0"/>
        <c:axPos val="l"/>
        <c:majorGridlines/>
        <c:numFmt formatCode="General" sourceLinked="1"/>
        <c:majorTickMark val="none"/>
        <c:minorTickMark val="none"/>
        <c:tickLblPos val="nextTo"/>
        <c:spPr>
          <a:ln w="9525">
            <a:noFill/>
          </a:ln>
        </c:spPr>
        <c:txPr>
          <a:bodyPr/>
          <a:lstStyle/>
          <a:p>
            <a:pPr>
              <a:defRPr sz="1300" baseline="0"/>
            </a:pPr>
            <a:endParaRPr lang="sv-SE"/>
          </a:p>
        </c:txPr>
        <c:crossAx val="371333968"/>
        <c:crosses val="autoZero"/>
        <c:crossBetween val="between"/>
      </c:valAx>
    </c:plotArea>
    <c:legend>
      <c:legendPos val="b"/>
      <c:layout>
        <c:manualLayout>
          <c:xMode val="edge"/>
          <c:yMode val="edge"/>
          <c:x val="0.19317027392436625"/>
          <c:y val="0.90896536358685265"/>
          <c:w val="0.60947981973196752"/>
          <c:h val="5.6765662444368412E-2"/>
        </c:manualLayout>
      </c:layout>
      <c:overlay val="0"/>
      <c:txPr>
        <a:bodyPr/>
        <a:lstStyle/>
        <a:p>
          <a:pPr>
            <a:defRPr sz="800"/>
          </a:pPr>
          <a:endParaRPr lang="sv-SE"/>
        </a:p>
      </c:txPr>
    </c:legend>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DD9EA533-60AC-44C0-B84B-FCA2A1650258}" type="datetimeFigureOut">
              <a:rPr lang="sv-SE" smtClean="0"/>
              <a:t>2017-03-16</a:t>
            </a:fld>
            <a:endParaRPr lang="sv-SE"/>
          </a:p>
        </p:txBody>
      </p:sp>
      <p:sp>
        <p:nvSpPr>
          <p:cNvPr id="4" name="Platshållare för sidfo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2015F18B-6733-442E-B7B4-69E7D2E57F6F}" type="slidenum">
              <a:rPr lang="sv-SE" smtClean="0"/>
              <a:t>‹#›</a:t>
            </a:fld>
            <a:endParaRPr lang="sv-SE"/>
          </a:p>
        </p:txBody>
      </p:sp>
    </p:spTree>
    <p:extLst>
      <p:ext uri="{BB962C8B-B14F-4D97-AF65-F5344CB8AC3E}">
        <p14:creationId xmlns:p14="http://schemas.microsoft.com/office/powerpoint/2010/main" val="700256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1F76FDA3-B0B5-4894-A737-0FC3459D609F}" type="datetimeFigureOut">
              <a:rPr lang="sv-SE" smtClean="0"/>
              <a:pPr/>
              <a:t>2017-03-16</a:t>
            </a:fld>
            <a:endParaRPr lang="sv-SE"/>
          </a:p>
        </p:txBody>
      </p:sp>
      <p:sp>
        <p:nvSpPr>
          <p:cNvPr id="4" name="Platshållare för bildobjekt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2B8F7C9-FBDD-47A0-B9D7-977B78E559D4}" type="slidenum">
              <a:rPr lang="sv-SE" smtClean="0"/>
              <a:pPr/>
              <a:t>‹#›</a:t>
            </a:fld>
            <a:endParaRPr lang="sv-SE"/>
          </a:p>
        </p:txBody>
      </p:sp>
    </p:spTree>
    <p:extLst>
      <p:ext uri="{BB962C8B-B14F-4D97-AF65-F5344CB8AC3E}">
        <p14:creationId xmlns:p14="http://schemas.microsoft.com/office/powerpoint/2010/main" val="234680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1</a:t>
            </a:fld>
            <a:endParaRPr lang="sv-SE"/>
          </a:p>
        </p:txBody>
      </p:sp>
    </p:spTree>
    <p:extLst>
      <p:ext uri="{BB962C8B-B14F-4D97-AF65-F5344CB8AC3E}">
        <p14:creationId xmlns:p14="http://schemas.microsoft.com/office/powerpoint/2010/main" val="324889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Under åren 2008-2014 ökade andelen löntagare med en egen privat sjukförsäkring trendmässigt, för att därefter stabiliseras runt 40 procent. Trenden kan troligen kopplas till att villkoren skärptes och ersättningen minskade i den allmänna sjukförsäkringen i början av den aktuella perioden. Fackligt anslutna löntagare har i regel skaffat sig denna form av försäkring i större omfattning än övriga grupper. Uppskattningsvis har 1,6 miljoner av centralorganisationerna medlemmar en sjukförsäkring. </a:t>
            </a:r>
          </a:p>
          <a:p>
            <a:r>
              <a:rPr lang="sv-SE" sz="1200" kern="1200" dirty="0" smtClean="0">
                <a:solidFill>
                  <a:schemeClr val="tx1"/>
                </a:solidFill>
                <a:effectLst/>
                <a:latin typeface="+mn-lt"/>
                <a:ea typeface="+mn-ea"/>
                <a:cs typeface="+mn-cs"/>
              </a:rPr>
              <a:t>LO-förbunden erbjuder sina medlemmar en standardiserad sjukförsäkring som består av tre ersättningsmoment </a:t>
            </a:r>
            <a:r>
              <a:rPr lang="sv-SE" sz="1200"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Dels ett månadsbelopp på mellan 1000 – 2 658 kr vid arbetsförmåga under högst 18 månader. Dels engångsbelopp i form av ett diagnoskapital vid allvarlig sjukdom på 50 000 kronor och ett dödsfallsbelopp på minst 150 000 </a:t>
            </a:r>
            <a:r>
              <a:rPr lang="sv-SE" sz="1200" kern="1200" dirty="0" err="1" smtClean="0">
                <a:solidFill>
                  <a:schemeClr val="tx1"/>
                </a:solidFill>
                <a:effectLst/>
                <a:latin typeface="+mn-lt"/>
                <a:ea typeface="+mn-ea"/>
                <a:cs typeface="+mn-cs"/>
              </a:rPr>
              <a:t>kronor.Vanligtvis</a:t>
            </a:r>
            <a:r>
              <a:rPr lang="sv-SE" sz="1200"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används inte hälsoprövning för medlemmar som tecknar sjukförsäkringen i anslutning till att de erbjuds försäkringen för första gången. </a:t>
            </a:r>
          </a:p>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20</a:t>
            </a:fld>
            <a:endParaRPr lang="sv-SE"/>
          </a:p>
        </p:txBody>
      </p:sp>
    </p:spTree>
    <p:extLst>
      <p:ext uri="{BB962C8B-B14F-4D97-AF65-F5344CB8AC3E}">
        <p14:creationId xmlns:p14="http://schemas.microsoft.com/office/powerpoint/2010/main" val="164890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21</a:t>
            </a:fld>
            <a:endParaRPr lang="sv-SE"/>
          </a:p>
        </p:txBody>
      </p:sp>
    </p:spTree>
    <p:extLst>
      <p:ext uri="{BB962C8B-B14F-4D97-AF65-F5344CB8AC3E}">
        <p14:creationId xmlns:p14="http://schemas.microsoft.com/office/powerpoint/2010/main" val="1444182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Berätta om de olika momenten kort. Dödsfallsbelopp</a:t>
            </a:r>
            <a:r>
              <a:rPr lang="sv-SE" baseline="0" dirty="0" smtClean="0"/>
              <a:t> och arbetsoförmågan är olika belopp beroende på förbund, Detta är Handels, eftersom Sara tillhör Handels. Hänvisa till  Folksam.se/förbund att man ser vad som gäller för sitt förbund. </a:t>
            </a:r>
          </a:p>
          <a:p>
            <a:endParaRPr lang="sv-SE" dirty="0" smtClean="0"/>
          </a:p>
          <a:p>
            <a:r>
              <a:rPr lang="sv-SE" dirty="0" smtClean="0"/>
              <a:t>Sjukbeloppet efter 90 dagar karens och samma belopp utbetalas efter 90 dagars</a:t>
            </a:r>
            <a:r>
              <a:rPr lang="sv-SE" baseline="0" dirty="0" smtClean="0"/>
              <a:t> karens, </a:t>
            </a:r>
            <a:r>
              <a:rPr lang="sv-SE" dirty="0" smtClean="0"/>
              <a:t>kostnadsersättning</a:t>
            </a:r>
          </a:p>
          <a:p>
            <a:endParaRPr lang="sv-SE" dirty="0" smtClean="0"/>
          </a:p>
          <a:p>
            <a:r>
              <a:rPr lang="sv-SE" dirty="0" smtClean="0"/>
              <a:t>Diagnoskapitalet 50.000 kr om man råkar ut för någon allvarlig sjuk som tex  stroke, hjärtinfarkt.</a:t>
            </a:r>
          </a:p>
          <a:p>
            <a:endParaRPr lang="sv-SE" dirty="0" smtClean="0"/>
          </a:p>
          <a:p>
            <a:r>
              <a:rPr lang="sv-SE" dirty="0" smtClean="0"/>
              <a:t>Dödsfalls ersättningen</a:t>
            </a:r>
            <a:r>
              <a:rPr lang="sv-SE" baseline="0" dirty="0" smtClean="0"/>
              <a:t> är </a:t>
            </a:r>
            <a:r>
              <a:rPr lang="sv-SE" dirty="0" smtClean="0"/>
              <a:t>högre än</a:t>
            </a:r>
            <a:r>
              <a:rPr lang="sv-SE" baseline="0" dirty="0" smtClean="0"/>
              <a:t> en hel TGL samt ingen nedtrappning, utan fullt belopp till 65år </a:t>
            </a:r>
            <a:endParaRPr lang="sv-SE" dirty="0" smtClean="0"/>
          </a:p>
          <a:p>
            <a:r>
              <a:rPr lang="sv-SE" i="0" dirty="0" smtClean="0"/>
              <a:t>Nämn också vikten av förmånstagare</a:t>
            </a:r>
            <a:r>
              <a:rPr lang="sv-SE" i="0" baseline="0" dirty="0" smtClean="0"/>
              <a:t> förordnande, vilket</a:t>
            </a:r>
            <a:r>
              <a:rPr lang="sv-SE" i="0" dirty="0" smtClean="0"/>
              <a:t> är:</a:t>
            </a:r>
          </a:p>
          <a:p>
            <a:r>
              <a:rPr lang="sv-SE" i="0" dirty="0" smtClean="0"/>
              <a:t>Make/maka/sambo och därefter arvingar. Kan ändras till valfri förmånstagare. </a:t>
            </a:r>
          </a:p>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22</a:t>
            </a:fld>
            <a:endParaRPr lang="sv-SE"/>
          </a:p>
        </p:txBody>
      </p:sp>
    </p:spTree>
    <p:extLst>
      <p:ext uri="{BB962C8B-B14F-4D97-AF65-F5344CB8AC3E}">
        <p14:creationId xmlns:p14="http://schemas.microsoft.com/office/powerpoint/2010/main" val="223506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Arbetsoförmågan:</a:t>
            </a:r>
            <a:r>
              <a:rPr lang="sv-SE" baseline="0" dirty="0" smtClean="0"/>
              <a:t> Kostnadsersättning efter dag 90, ett engångsbelopp på 1500 kr samt sjukersättning från dag 90 och max t o m dag 364 med 1500 kr/månad.</a:t>
            </a:r>
          </a:p>
          <a:p>
            <a:endParaRPr lang="sv-SE" baseline="0" dirty="0" smtClean="0"/>
          </a:p>
          <a:p>
            <a:r>
              <a:rPr lang="sv-SE" baseline="0" dirty="0" smtClean="0"/>
              <a:t>Får ersättningen överstiga 90 procent? </a:t>
            </a:r>
          </a:p>
          <a:p>
            <a:r>
              <a:rPr lang="sv-SE" baseline="0" dirty="0" smtClean="0"/>
              <a:t>Svar: Det finns ingen regel som förhindrar att en privat/individuell sjukförsäkring ger en sammantagen kompensation som överstiger 90 procent av inkomsten. Tidigare fanns en rekommendation från Finansinspektionen att privata försäkringar inte bör överstiga 90 procent. Många försäkringsgivare följer den rekommendationen fortfarande för att de anses som god ”försäkringssed.”</a:t>
            </a:r>
          </a:p>
          <a:p>
            <a:endParaRPr lang="sv-SE" baseline="0" dirty="0" smtClean="0"/>
          </a:p>
          <a:p>
            <a:r>
              <a:rPr lang="sv-SE" baseline="0" dirty="0" smtClean="0"/>
              <a:t>Däremot finns en minskningsregel som innebär att sjukpenningen ska sänkas ifall sjukpenning och sjuklön, kollektivavtalad eller arbetsgivarbetalad försäkring tillsammans ger en kompensation som överstiger 90 procent. Då ska sjukpenningen sänkas så att denna nivå inte överskrid. </a:t>
            </a:r>
          </a:p>
          <a:p>
            <a:endParaRPr lang="sv-SE" baseline="0" dirty="0" smtClean="0"/>
          </a:p>
          <a:p>
            <a:r>
              <a:rPr lang="sv-SE" baseline="0" dirty="0" smtClean="0"/>
              <a:t>Bruttoersättning på alla belopp</a:t>
            </a:r>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23</a:t>
            </a:fld>
            <a:endParaRPr lang="sv-SE"/>
          </a:p>
        </p:txBody>
      </p:sp>
    </p:spTree>
    <p:extLst>
      <p:ext uri="{BB962C8B-B14F-4D97-AF65-F5344CB8AC3E}">
        <p14:creationId xmlns:p14="http://schemas.microsoft.com/office/powerpoint/2010/main" val="80717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25</a:t>
            </a:fld>
            <a:endParaRPr lang="sv-SE"/>
          </a:p>
        </p:txBody>
      </p:sp>
    </p:spTree>
    <p:extLst>
      <p:ext uri="{BB962C8B-B14F-4D97-AF65-F5344CB8AC3E}">
        <p14:creationId xmlns:p14="http://schemas.microsoft.com/office/powerpoint/2010/main" val="220616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Bakgrund: Sjuk – och efterlevande försäkringen</a:t>
            </a:r>
            <a:r>
              <a:rPr lang="sv-SE" baseline="0" dirty="0" smtClean="0"/>
              <a:t> ersätter Gruppliv med sjukkapital. Detta för att regering och riksdag ändrat i sjukförsäkringsvillkoren. Samtidigt som vi konverterade medlemmarna med GL sjukkapital så fick övriga medlemmar en andra chans via reservationserbjudande. </a:t>
            </a:r>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26</a:t>
            </a:fld>
            <a:endParaRPr lang="sv-SE"/>
          </a:p>
        </p:txBody>
      </p:sp>
    </p:spTree>
    <p:extLst>
      <p:ext uri="{BB962C8B-B14F-4D97-AF65-F5344CB8AC3E}">
        <p14:creationId xmlns:p14="http://schemas.microsoft.com/office/powerpoint/2010/main" val="3293355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Karenstiden 90 dagar förändras</a:t>
            </a:r>
            <a:r>
              <a:rPr lang="sv-SE" baseline="0" dirty="0" smtClean="0"/>
              <a:t> till att gälla före, under eller efter inträdet i försäkringen.</a:t>
            </a:r>
          </a:p>
          <a:p>
            <a:r>
              <a:rPr lang="sv-SE" baseline="0" dirty="0" smtClean="0"/>
              <a:t>För medförsäkrad över 65 år så gällde tidigare enbart dödsfallsbeloppet. </a:t>
            </a:r>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29</a:t>
            </a:fld>
            <a:endParaRPr lang="sv-SE"/>
          </a:p>
        </p:txBody>
      </p:sp>
    </p:spTree>
    <p:extLst>
      <p:ext uri="{BB962C8B-B14F-4D97-AF65-F5344CB8AC3E}">
        <p14:creationId xmlns:p14="http://schemas.microsoft.com/office/powerpoint/2010/main" val="290091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Några medlemmar har fått kapitalet</a:t>
            </a:r>
            <a:r>
              <a:rPr lang="sv-SE" baseline="0" dirty="0" smtClean="0"/>
              <a:t> enligt tidigare villkor. </a:t>
            </a:r>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31</a:t>
            </a:fld>
            <a:endParaRPr lang="sv-SE"/>
          </a:p>
        </p:txBody>
      </p:sp>
    </p:spTree>
    <p:extLst>
      <p:ext uri="{BB962C8B-B14F-4D97-AF65-F5344CB8AC3E}">
        <p14:creationId xmlns:p14="http://schemas.microsoft.com/office/powerpoint/2010/main" val="3197880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Vid lätt hjärtsvikt (NYHA 2) är arbetsförmågan påtagligt nedsatt endast vid fysiskt tunga arbeten, i upp till två månader. I sådana fall kan anpassning eller byte av arbete behöva övervägas.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Fraktur i ryggrad grupp C (Skador med samtidig nervrot-, </a:t>
            </a:r>
            <a:r>
              <a:rPr lang="sv-SE" dirty="0" err="1" smtClean="0"/>
              <a:t>cauda</a:t>
            </a:r>
            <a:r>
              <a:rPr lang="sv-SE" dirty="0" smtClean="0"/>
              <a:t> </a:t>
            </a:r>
            <a:r>
              <a:rPr lang="sv-SE" dirty="0" err="1" smtClean="0"/>
              <a:t>equina</a:t>
            </a:r>
            <a:r>
              <a:rPr lang="sv-SE" dirty="0" smtClean="0"/>
              <a:t>- eller ryggmärgsskada) görs individuella förlamad</a:t>
            </a:r>
            <a:r>
              <a:rPr lang="sv-SE" baseline="0" dirty="0" smtClean="0"/>
              <a: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36</a:t>
            </a:fld>
            <a:endParaRPr lang="sv-SE"/>
          </a:p>
        </p:txBody>
      </p:sp>
    </p:spTree>
    <p:extLst>
      <p:ext uri="{BB962C8B-B14F-4D97-AF65-F5344CB8AC3E}">
        <p14:creationId xmlns:p14="http://schemas.microsoft.com/office/powerpoint/2010/main" val="2042026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Vid lätt hjärtsvikt (NYHA 2) är arbetsförmågan påtagligt nedsatt endast vid fysiskt tunga arbeten, i upp till två månader. I sådana fall kan anpassning eller byte av arbete behöva övervägas.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Fraktur i ryggrad grupp C (Skador med samtidig nervrot-, </a:t>
            </a:r>
            <a:r>
              <a:rPr lang="sv-SE" dirty="0" err="1" smtClean="0"/>
              <a:t>cauda</a:t>
            </a:r>
            <a:r>
              <a:rPr lang="sv-SE" dirty="0" smtClean="0"/>
              <a:t> </a:t>
            </a:r>
            <a:r>
              <a:rPr lang="sv-SE" dirty="0" err="1" smtClean="0"/>
              <a:t>equina</a:t>
            </a:r>
            <a:r>
              <a:rPr lang="sv-SE" dirty="0" smtClean="0"/>
              <a:t>- eller ryggmärgsskada) kan</a:t>
            </a:r>
            <a:r>
              <a:rPr lang="sv-SE" baseline="0" dirty="0" smtClean="0"/>
              <a:t> göra individen</a:t>
            </a:r>
            <a:r>
              <a:rPr lang="sv-SE" dirty="0" smtClean="0"/>
              <a:t> förlamad</a:t>
            </a:r>
            <a:r>
              <a:rPr lang="sv-SE" baseline="0" dirty="0" smtClean="0"/>
              <a: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37</a:t>
            </a:fld>
            <a:endParaRPr lang="sv-SE"/>
          </a:p>
        </p:txBody>
      </p:sp>
    </p:spTree>
    <p:extLst>
      <p:ext uri="{BB962C8B-B14F-4D97-AF65-F5344CB8AC3E}">
        <p14:creationId xmlns:p14="http://schemas.microsoft.com/office/powerpoint/2010/main" val="224888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Återstående</a:t>
            </a:r>
            <a:r>
              <a:rPr lang="sv-SE" baseline="0" dirty="0" smtClean="0"/>
              <a:t> år med hälsa från födseln uppgår till drygt 70 år</a:t>
            </a:r>
          </a:p>
          <a:p>
            <a:endParaRPr lang="sv-SE" baseline="0" dirty="0" smtClean="0"/>
          </a:p>
          <a:p>
            <a:r>
              <a:rPr lang="sv-SE" baseline="0" dirty="0" smtClean="0"/>
              <a:t>Självskattat hälsotillstånd ökar, 75 till 78%, men inte för kvinnor med låg utbildning och inkomst. Sverige ligger på andra plats i OCED.</a:t>
            </a:r>
          </a:p>
          <a:p>
            <a:endParaRPr lang="sv-SE" baseline="0" dirty="0" smtClean="0"/>
          </a:p>
          <a:p>
            <a:r>
              <a:rPr lang="sv-SE" baseline="0" dirty="0" smtClean="0"/>
              <a:t>Den sjukvårdsrelaterade </a:t>
            </a:r>
            <a:r>
              <a:rPr lang="sv-SE" baseline="0" dirty="0" err="1" smtClean="0"/>
              <a:t>åtgärdsbara</a:t>
            </a:r>
            <a:r>
              <a:rPr lang="sv-SE" baseline="0" dirty="0" smtClean="0"/>
              <a:t> dödligheten har minskat kontinuerligt sedan 2000.  På 9: e OCED-plats </a:t>
            </a:r>
          </a:p>
          <a:p>
            <a:endParaRPr lang="sv-SE" baseline="0" dirty="0" smtClean="0"/>
          </a:p>
          <a:p>
            <a:r>
              <a:rPr lang="sv-SE" baseline="0" dirty="0" smtClean="0"/>
              <a:t>Dödligheten i hjärtsjukdomar (ex. infarkt), har minskat under 2000 från 105 dödsfall per 100 000 invånare till 55 dödsfall.</a:t>
            </a:r>
          </a:p>
          <a:p>
            <a:endParaRPr lang="sv-SE" baseline="0" dirty="0" smtClean="0"/>
          </a:p>
          <a:p>
            <a:r>
              <a:rPr lang="sv-SE" baseline="0" dirty="0" smtClean="0"/>
              <a:t>Däremot ser vi ingen förändring i antalet självmord </a:t>
            </a:r>
          </a:p>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4</a:t>
            </a:fld>
            <a:endParaRPr lang="sv-SE"/>
          </a:p>
        </p:txBody>
      </p:sp>
    </p:spTree>
    <p:extLst>
      <p:ext uri="{BB962C8B-B14F-4D97-AF65-F5344CB8AC3E}">
        <p14:creationId xmlns:p14="http://schemas.microsoft.com/office/powerpoint/2010/main" val="1994813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AGS utbetalas</a:t>
            </a:r>
            <a:r>
              <a:rPr lang="sv-SE" baseline="0" dirty="0" smtClean="0"/>
              <a:t> vid </a:t>
            </a:r>
            <a:r>
              <a:rPr lang="sv-SE" baseline="0" smtClean="0"/>
              <a:t>förebyggande sjukpenning</a:t>
            </a:r>
            <a:endParaRPr lang="sv-SE"/>
          </a:p>
        </p:txBody>
      </p:sp>
      <p:sp>
        <p:nvSpPr>
          <p:cNvPr id="4" name="Platshållare för bildnummer 3"/>
          <p:cNvSpPr>
            <a:spLocks noGrp="1"/>
          </p:cNvSpPr>
          <p:nvPr>
            <p:ph type="sldNum" sz="quarter" idx="10"/>
          </p:nvPr>
        </p:nvSpPr>
        <p:spPr/>
        <p:txBody>
          <a:bodyPr/>
          <a:lstStyle/>
          <a:p>
            <a:fld id="{32B8F7C9-FBDD-47A0-B9D7-977B78E559D4}" type="slidenum">
              <a:rPr lang="sv-SE" smtClean="0"/>
              <a:pPr/>
              <a:t>38</a:t>
            </a:fld>
            <a:endParaRPr lang="sv-SE"/>
          </a:p>
        </p:txBody>
      </p:sp>
    </p:spTree>
    <p:extLst>
      <p:ext uri="{BB962C8B-B14F-4D97-AF65-F5344CB8AC3E}">
        <p14:creationId xmlns:p14="http://schemas.microsoft.com/office/powerpoint/2010/main" val="342656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Sjukfrånvaron skiftar kraftigt mellan olika yrkesgrupper och sektorer. Vård- och omsorgspersonal som är den största yrkesgruppen på den svenska arbetsmarknaden, drygt 13 procent av samtliga anställda, står också för flesta sjukfallen under år 2014. Totalt hade yrkesgruppen 90 000 sjukfall, vilket var en femtedel av det totala antalet sjukfall i Sverige. Det motsvarar 171 sjukfall per 1000 anställda. Därefter kommer förskolelärare och fritidspedagoger med 160 sjukfall per 1000 anställda, vilket kan jämföras med riksgenomsnittet på 103 sjukfall per 1000 anställda. Yrkesgrupper som låg under detta snitt var bland annat försäljare, inköpare och tekniker. Sjukfrånvaron är följaktligen väsentligt högre inom offentlig sektor än inom den privata. </a:t>
            </a:r>
          </a:p>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8</a:t>
            </a:fld>
            <a:endParaRPr lang="sv-SE"/>
          </a:p>
        </p:txBody>
      </p:sp>
    </p:spTree>
    <p:extLst>
      <p:ext uri="{BB962C8B-B14F-4D97-AF65-F5344CB8AC3E}">
        <p14:creationId xmlns:p14="http://schemas.microsoft.com/office/powerpoint/2010/main" val="231292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9</a:t>
            </a:fld>
            <a:endParaRPr lang="sv-SE"/>
          </a:p>
        </p:txBody>
      </p:sp>
    </p:spTree>
    <p:extLst>
      <p:ext uri="{BB962C8B-B14F-4D97-AF65-F5344CB8AC3E}">
        <p14:creationId xmlns:p14="http://schemas.microsoft.com/office/powerpoint/2010/main" val="31106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10</a:t>
            </a:fld>
            <a:endParaRPr lang="sv-SE"/>
          </a:p>
        </p:txBody>
      </p:sp>
    </p:spTree>
    <p:extLst>
      <p:ext uri="{BB962C8B-B14F-4D97-AF65-F5344CB8AC3E}">
        <p14:creationId xmlns:p14="http://schemas.microsoft.com/office/powerpoint/2010/main" val="29783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Rekommenderade</a:t>
            </a:r>
            <a:r>
              <a:rPr lang="sv-SE" baseline="0" dirty="0" smtClean="0"/>
              <a:t> sjukskrivningsperioder enligt socialstyrelsens försäkringsmedicinska beslutstöd Länk:</a:t>
            </a:r>
          </a:p>
          <a:p>
            <a:r>
              <a:rPr lang="sv-SE" dirty="0" smtClean="0"/>
              <a:t>http://www.socialstyrelsen.se/riktlinjer/forsakringsmedicinsktbeslutsstod</a:t>
            </a:r>
          </a:p>
          <a:p>
            <a:endParaRPr lang="sv-SE" dirty="0" smtClean="0"/>
          </a:p>
          <a:p>
            <a:r>
              <a:rPr lang="sv-SE" dirty="0" smtClean="0"/>
              <a:t>F43</a:t>
            </a:r>
            <a:r>
              <a:rPr lang="sv-SE" dirty="0"/>
              <a:t>: </a:t>
            </a:r>
          </a:p>
          <a:p>
            <a:r>
              <a:rPr lang="sv-SE" dirty="0"/>
              <a:t>Akut stressreaktion, sjukskrivning ”bör undvikas”.</a:t>
            </a:r>
          </a:p>
          <a:p>
            <a:r>
              <a:rPr lang="sv-SE" dirty="0"/>
              <a:t>anpassningsstörningar, sjukskrivning är i ”regel inte aktuellt”.</a:t>
            </a:r>
          </a:p>
          <a:p>
            <a:r>
              <a:rPr lang="sv-SE" dirty="0"/>
              <a:t>Posttraumatiskt stressyndrom, sjukskrivning ”bör undvikas”.</a:t>
            </a:r>
          </a:p>
          <a:p>
            <a:r>
              <a:rPr lang="sv-SE" dirty="0"/>
              <a:t>Utmattningssyndrom, ”ofta mer än 6 månader</a:t>
            </a:r>
            <a:r>
              <a:rPr lang="sv-SE" dirty="0" smtClean="0"/>
              <a:t>”.</a:t>
            </a:r>
          </a:p>
          <a:p>
            <a:r>
              <a:rPr lang="sv-SE" dirty="0" smtClean="0"/>
              <a:t>’</a:t>
            </a:r>
          </a:p>
          <a:p>
            <a:r>
              <a:rPr lang="sv-SE" dirty="0" smtClean="0"/>
              <a:t>S 51, S61 Den</a:t>
            </a:r>
            <a:r>
              <a:rPr lang="sv-SE" baseline="0" dirty="0" smtClean="0"/>
              <a:t> komplicerade sårskadan leder till amputation </a:t>
            </a:r>
            <a:endParaRPr lang="sv-SE" dirty="0"/>
          </a:p>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11</a:t>
            </a:fld>
            <a:endParaRPr lang="sv-SE"/>
          </a:p>
        </p:txBody>
      </p:sp>
    </p:spTree>
    <p:extLst>
      <p:ext uri="{BB962C8B-B14F-4D97-AF65-F5344CB8AC3E}">
        <p14:creationId xmlns:p14="http://schemas.microsoft.com/office/powerpoint/2010/main" val="414370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2E13EDB-AE51-4062-86B0-458A4F176758}" type="slidenum">
              <a:rPr lang="sv-SE" smtClean="0">
                <a:latin typeface="Arial" charset="0"/>
              </a:rPr>
              <a:pPr/>
              <a:t>12</a:t>
            </a:fld>
            <a:endParaRPr lang="sv-SE"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07415" y="4723448"/>
            <a:ext cx="4990783" cy="4474845"/>
          </a:xfrm>
          <a:noFill/>
          <a:ln/>
        </p:spPr>
        <p:txBody>
          <a:bodyPr/>
          <a:lstStyle/>
          <a:p>
            <a:pPr eaLnBrk="1" hangingPunct="1"/>
            <a:r>
              <a:rPr lang="sv-SE" dirty="0" smtClean="0">
                <a:latin typeface="Arial" charset="0"/>
              </a:rPr>
              <a:t>Arbetstagare som förbrukat sina 364  sjukpenningdagar på 80 procent  i en följd har följaktligen inte rätt till ytterligare sådana dagar sjukpenning de efterföljande 87 dagarna. Om personen återgår i arbete har denne rätt till sjuklön under 13 dagar, men därefter måste han eller hon ansöka om förlängd sjukpenning.  Dessutom har försäkringskassan skyldighet att pröva rehabiliteringskedjan som säger att personen arbetsförmåga ska prövas mot hela arbetsmarknaden, vilket innebär att det kan bli aktuellt med uppsägning från arbetet just på grund av att den anställde har haft med än 180 ersättningsdagar med mindre än 90 dagars uppehåll.  </a:t>
            </a:r>
          </a:p>
          <a:p>
            <a:pPr eaLnBrk="1" hangingPunct="1"/>
            <a:endParaRPr lang="sv-SE" dirty="0" smtClean="0">
              <a:latin typeface="Arial" charset="0"/>
            </a:endParaRPr>
          </a:p>
          <a:p>
            <a:pPr eaLnBrk="1" hangingPunct="1"/>
            <a:r>
              <a:rPr lang="sv-SE" dirty="0" smtClean="0">
                <a:latin typeface="Arial" charset="0"/>
              </a:rPr>
              <a:t>Prövningen kan skjutas upp vid särskilda skäl, diagnos enligt SoS eller om det anses oskäligt.</a:t>
            </a:r>
          </a:p>
          <a:p>
            <a:pPr eaLnBrk="1" hangingPunct="1"/>
            <a:endParaRPr lang="sv-SE" dirty="0" smtClean="0">
              <a:latin typeface="Arial" charset="0"/>
            </a:endParaRPr>
          </a:p>
          <a:p>
            <a:pPr eaLnBrk="1" hangingPunct="1"/>
            <a:r>
              <a:rPr lang="sv-SE" dirty="0" smtClean="0">
                <a:latin typeface="Arial" charset="0"/>
              </a:rPr>
              <a:t>Tidsbegränsningen på 550 dagar</a:t>
            </a:r>
            <a:r>
              <a:rPr lang="sv-SE" baseline="0" dirty="0" smtClean="0">
                <a:latin typeface="Arial" charset="0"/>
              </a:rPr>
              <a:t> med  sjukpenning på fortsättningsnivå avskaffades 1 februari 2016</a:t>
            </a:r>
            <a:endParaRPr lang="sv-SE" dirty="0" smtClean="0">
              <a:latin typeface="Arial" charset="0"/>
            </a:endParaRPr>
          </a:p>
        </p:txBody>
      </p:sp>
    </p:spTree>
    <p:extLst>
      <p:ext uri="{BB962C8B-B14F-4D97-AF65-F5344CB8AC3E}">
        <p14:creationId xmlns:p14="http://schemas.microsoft.com/office/powerpoint/2010/main" val="330373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Bröstcancern</a:t>
            </a:r>
            <a:r>
              <a:rPr lang="sv-SE" baseline="0" dirty="0" smtClean="0"/>
              <a:t> bedöms som allvarlig efter dag 365 och därmed utgår sjukpenning fortsättningsvis på normalnivå, medan vid sårskadan så sänks den till fortsättningsnivå</a:t>
            </a:r>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13</a:t>
            </a:fld>
            <a:endParaRPr lang="sv-SE"/>
          </a:p>
        </p:txBody>
      </p:sp>
    </p:spTree>
    <p:extLst>
      <p:ext uri="{BB962C8B-B14F-4D97-AF65-F5344CB8AC3E}">
        <p14:creationId xmlns:p14="http://schemas.microsoft.com/office/powerpoint/2010/main" val="97805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pPr/>
              <a:t>18</a:t>
            </a:fld>
            <a:endParaRPr lang="sv-SE"/>
          </a:p>
        </p:txBody>
      </p:sp>
    </p:spTree>
    <p:extLst>
      <p:ext uri="{BB962C8B-B14F-4D97-AF65-F5344CB8AC3E}">
        <p14:creationId xmlns:p14="http://schemas.microsoft.com/office/powerpoint/2010/main" val="105666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grön">
    <p:spTree>
      <p:nvGrpSpPr>
        <p:cNvPr id="1" name=""/>
        <p:cNvGrpSpPr/>
        <p:nvPr/>
      </p:nvGrpSpPr>
      <p:grpSpPr>
        <a:xfrm>
          <a:off x="0" y="0"/>
          <a:ext cx="0" cy="0"/>
          <a:chOff x="0" y="0"/>
          <a:chExt cx="0" cy="0"/>
        </a:xfrm>
      </p:grpSpPr>
      <p:sp>
        <p:nvSpPr>
          <p:cNvPr id="8" name="Rubrik 7"/>
          <p:cNvSpPr>
            <a:spLocks noGrp="1"/>
          </p:cNvSpPr>
          <p:nvPr>
            <p:ph type="title"/>
          </p:nvPr>
        </p:nvSpPr>
        <p:spPr/>
        <p:txBody>
          <a:bodyPr>
            <a:normAutofit/>
          </a:bodyPr>
          <a:lstStyle>
            <a:lvl1pPr>
              <a:defRPr sz="4400"/>
            </a:lvl1pPr>
          </a:lstStyle>
          <a:p>
            <a:r>
              <a:rPr lang="sv-SE" smtClean="0"/>
              <a:t>Klicka här för att ändra format</a:t>
            </a:r>
            <a:endParaRPr lang="sv-SE"/>
          </a:p>
        </p:txBody>
      </p:sp>
      <p:sp>
        <p:nvSpPr>
          <p:cNvPr id="14" name="Freeform 11"/>
          <p:cNvSpPr>
            <a:spLocks noChangeAspect="1"/>
          </p:cNvSpPr>
          <p:nvPr userDrawn="1"/>
        </p:nvSpPr>
        <p:spPr bwMode="auto">
          <a:xfrm>
            <a:off x="0" y="2962231"/>
            <a:ext cx="9144000" cy="3895769"/>
          </a:xfrm>
          <a:custGeom>
            <a:avLst/>
            <a:gdLst>
              <a:gd name="T0" fmla="*/ 0 w 4096"/>
              <a:gd name="T1" fmla="*/ 1745 h 1745"/>
              <a:gd name="T2" fmla="*/ 4096 w 4096"/>
              <a:gd name="T3" fmla="*/ 1745 h 1745"/>
              <a:gd name="T4" fmla="*/ 4096 w 4096"/>
              <a:gd name="T5" fmla="*/ 0 h 1745"/>
              <a:gd name="T6" fmla="*/ 2255 w 4096"/>
              <a:gd name="T7" fmla="*/ 930 h 1745"/>
              <a:gd name="T8" fmla="*/ 0 w 4096"/>
              <a:gd name="T9" fmla="*/ 1278 h 1745"/>
              <a:gd name="T10" fmla="*/ 0 w 4096"/>
              <a:gd name="T11" fmla="*/ 1745 h 1745"/>
            </a:gdLst>
            <a:ahLst/>
            <a:cxnLst>
              <a:cxn ang="0">
                <a:pos x="T0" y="T1"/>
              </a:cxn>
              <a:cxn ang="0">
                <a:pos x="T2" y="T3"/>
              </a:cxn>
              <a:cxn ang="0">
                <a:pos x="T4" y="T5"/>
              </a:cxn>
              <a:cxn ang="0">
                <a:pos x="T6" y="T7"/>
              </a:cxn>
              <a:cxn ang="0">
                <a:pos x="T8" y="T9"/>
              </a:cxn>
              <a:cxn ang="0">
                <a:pos x="T10" y="T11"/>
              </a:cxn>
            </a:cxnLst>
            <a:rect l="0" t="0" r="r" b="b"/>
            <a:pathLst>
              <a:path w="4096" h="1745">
                <a:moveTo>
                  <a:pt x="0" y="1745"/>
                </a:moveTo>
                <a:cubicBezTo>
                  <a:pt x="4096" y="1745"/>
                  <a:pt x="4096" y="1745"/>
                  <a:pt x="4096" y="1745"/>
                </a:cubicBezTo>
                <a:cubicBezTo>
                  <a:pt x="4096" y="0"/>
                  <a:pt x="4096" y="0"/>
                  <a:pt x="4096" y="0"/>
                </a:cubicBezTo>
                <a:cubicBezTo>
                  <a:pt x="3451" y="283"/>
                  <a:pt x="3236" y="930"/>
                  <a:pt x="2255" y="930"/>
                </a:cubicBezTo>
                <a:cubicBezTo>
                  <a:pt x="1091" y="930"/>
                  <a:pt x="1006" y="1321"/>
                  <a:pt x="0" y="1278"/>
                </a:cubicBezTo>
                <a:lnTo>
                  <a:pt x="0" y="174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Freeform 6"/>
          <p:cNvSpPr>
            <a:spLocks noChangeAspect="1"/>
          </p:cNvSpPr>
          <p:nvPr userDrawn="1"/>
        </p:nvSpPr>
        <p:spPr bwMode="auto">
          <a:xfrm>
            <a:off x="0" y="3212686"/>
            <a:ext cx="9144000" cy="3645314"/>
          </a:xfrm>
          <a:custGeom>
            <a:avLst/>
            <a:gdLst>
              <a:gd name="T0" fmla="*/ 0 w 4096"/>
              <a:gd name="T1" fmla="*/ 1633 h 1633"/>
              <a:gd name="T2" fmla="*/ 4096 w 4096"/>
              <a:gd name="T3" fmla="*/ 1633 h 1633"/>
              <a:gd name="T4" fmla="*/ 4096 w 4096"/>
              <a:gd name="T5" fmla="*/ 1033 h 1633"/>
              <a:gd name="T6" fmla="*/ 1817 w 4096"/>
              <a:gd name="T7" fmla="*/ 0 h 1633"/>
              <a:gd name="T8" fmla="*/ 0 w 4096"/>
              <a:gd name="T9" fmla="*/ 918 h 1633"/>
              <a:gd name="T10" fmla="*/ 0 w 4096"/>
              <a:gd name="T11" fmla="*/ 1633 h 1633"/>
            </a:gdLst>
            <a:ahLst/>
            <a:cxnLst>
              <a:cxn ang="0">
                <a:pos x="T0" y="T1"/>
              </a:cxn>
              <a:cxn ang="0">
                <a:pos x="T2" y="T3"/>
              </a:cxn>
              <a:cxn ang="0">
                <a:pos x="T4" y="T5"/>
              </a:cxn>
              <a:cxn ang="0">
                <a:pos x="T6" y="T7"/>
              </a:cxn>
              <a:cxn ang="0">
                <a:pos x="T8" y="T9"/>
              </a:cxn>
              <a:cxn ang="0">
                <a:pos x="T10" y="T11"/>
              </a:cxn>
            </a:cxnLst>
            <a:rect l="0" t="0" r="r" b="b"/>
            <a:pathLst>
              <a:path w="4096" h="1633">
                <a:moveTo>
                  <a:pt x="0" y="1633"/>
                </a:moveTo>
                <a:cubicBezTo>
                  <a:pt x="4096" y="1633"/>
                  <a:pt x="4096" y="1633"/>
                  <a:pt x="4096" y="1633"/>
                </a:cubicBezTo>
                <a:cubicBezTo>
                  <a:pt x="4096" y="1033"/>
                  <a:pt x="4096" y="1033"/>
                  <a:pt x="4096" y="1033"/>
                </a:cubicBezTo>
                <a:cubicBezTo>
                  <a:pt x="3046" y="934"/>
                  <a:pt x="2984" y="0"/>
                  <a:pt x="1817" y="0"/>
                </a:cubicBezTo>
                <a:cubicBezTo>
                  <a:pt x="849" y="0"/>
                  <a:pt x="641" y="641"/>
                  <a:pt x="0" y="918"/>
                </a:cubicBezTo>
                <a:lnTo>
                  <a:pt x="0" y="1633"/>
                </a:lnTo>
                <a:close/>
              </a:path>
            </a:pathLst>
          </a:custGeom>
          <a:solidFill>
            <a:srgbClr val="D2E182"/>
          </a:solidFill>
          <a:ln>
            <a:noFill/>
          </a:ln>
        </p:spPr>
        <p:txBody>
          <a:bodyPr vert="horz" wrap="square" lIns="91440" tIns="45720" rIns="91440" bIns="45720" numCol="1" anchor="t" anchorCtr="0" compatLnSpc="1">
            <a:prstTxWarp prst="textNoShape">
              <a:avLst/>
            </a:prstTxWarp>
          </a:bodyPr>
          <a:lstStyle/>
          <a:p>
            <a:endParaRPr lang="sv-SE"/>
          </a:p>
        </p:txBody>
      </p:sp>
      <p:sp>
        <p:nvSpPr>
          <p:cNvPr id="3" name="Underrubrik 2"/>
          <p:cNvSpPr>
            <a:spLocks noGrp="1"/>
          </p:cNvSpPr>
          <p:nvPr>
            <p:ph type="subTitle" idx="1"/>
          </p:nvPr>
        </p:nvSpPr>
        <p:spPr>
          <a:xfrm>
            <a:off x="431800" y="2085931"/>
            <a:ext cx="6400800"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5" name="Freeform 8"/>
          <p:cNvSpPr>
            <a:spLocks noChangeAspect="1" noEditPoints="1"/>
          </p:cNvSpPr>
          <p:nvPr userDrawn="1"/>
        </p:nvSpPr>
        <p:spPr bwMode="auto">
          <a:xfrm>
            <a:off x="7596005"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1670210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vbild och innehåll med rubrik">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431800" y="441325"/>
            <a:ext cx="4032250" cy="5616575"/>
          </a:xfrm>
          <a:solidFill>
            <a:schemeClr val="bg1">
              <a:lumMod val="85000"/>
            </a:schemeClr>
          </a:solidFill>
        </p:spPr>
        <p:txBody>
          <a:bodyPr/>
          <a:lstStyle/>
          <a:p>
            <a:r>
              <a:rPr lang="sv-SE" smtClean="0"/>
              <a:t>Klicka på ikonen för att lägga till en bild</a:t>
            </a:r>
            <a:endParaRPr lang="sv-SE"/>
          </a:p>
        </p:txBody>
      </p:sp>
      <p:sp>
        <p:nvSpPr>
          <p:cNvPr id="2" name="Rubrik 1"/>
          <p:cNvSpPr>
            <a:spLocks noGrp="1"/>
          </p:cNvSpPr>
          <p:nvPr>
            <p:ph type="title"/>
          </p:nvPr>
        </p:nvSpPr>
        <p:spPr>
          <a:xfrm>
            <a:off x="4679950" y="332657"/>
            <a:ext cx="4032250" cy="1512018"/>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4679950" y="1844675"/>
            <a:ext cx="4032250" cy="42132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a:p>
        </p:txBody>
      </p:sp>
    </p:spTree>
    <p:extLst>
      <p:ext uri="{BB962C8B-B14F-4D97-AF65-F5344CB8AC3E}">
        <p14:creationId xmlns:p14="http://schemas.microsoft.com/office/powerpoint/2010/main" val="165047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och halvbild med rubrik">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4679950" y="441325"/>
            <a:ext cx="4032250" cy="5616575"/>
          </a:xfrm>
          <a:solidFill>
            <a:schemeClr val="bg1">
              <a:lumMod val="85000"/>
            </a:schemeClr>
          </a:solidFill>
        </p:spPr>
        <p:txBody>
          <a:bodyPr/>
          <a:lstStyle/>
          <a:p>
            <a:r>
              <a:rPr lang="sv-SE" smtClean="0"/>
              <a:t>Klicka på ikonen för att lägga till en bild</a:t>
            </a:r>
            <a:endParaRPr lang="sv-SE"/>
          </a:p>
        </p:txBody>
      </p:sp>
      <p:sp>
        <p:nvSpPr>
          <p:cNvPr id="2" name="Rubrik 1"/>
          <p:cNvSpPr>
            <a:spLocks noGrp="1"/>
          </p:cNvSpPr>
          <p:nvPr>
            <p:ph type="title"/>
          </p:nvPr>
        </p:nvSpPr>
        <p:spPr>
          <a:xfrm>
            <a:off x="428949" y="332657"/>
            <a:ext cx="4032250" cy="1512018"/>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428949" y="1844675"/>
            <a:ext cx="4032250" cy="42132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a:p>
        </p:txBody>
      </p:sp>
    </p:spTree>
    <p:extLst>
      <p:ext uri="{BB962C8B-B14F-4D97-AF65-F5344CB8AC3E}">
        <p14:creationId xmlns:p14="http://schemas.microsoft.com/office/powerpoint/2010/main" val="137680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bild och innehåll utan rubrik">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431800" y="441325"/>
            <a:ext cx="4032250" cy="5616575"/>
          </a:xfrm>
          <a:solidFill>
            <a:schemeClr val="bg1">
              <a:lumMod val="85000"/>
            </a:schemeClr>
          </a:solidFill>
        </p:spPr>
        <p:txBody>
          <a:bodyPr/>
          <a:lstStyle/>
          <a:p>
            <a:r>
              <a:rPr lang="sv-SE" smtClean="0"/>
              <a:t>Klicka på ikonen för att lägga till en bild</a:t>
            </a:r>
            <a:endParaRPr lang="sv-SE"/>
          </a:p>
        </p:txBody>
      </p:sp>
      <p:sp>
        <p:nvSpPr>
          <p:cNvPr id="3" name="Platshållare för innehåll 2"/>
          <p:cNvSpPr>
            <a:spLocks noGrp="1"/>
          </p:cNvSpPr>
          <p:nvPr>
            <p:ph idx="1"/>
          </p:nvPr>
        </p:nvSpPr>
        <p:spPr>
          <a:xfrm>
            <a:off x="4679950" y="441325"/>
            <a:ext cx="4032250" cy="56165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a:p>
        </p:txBody>
      </p:sp>
    </p:spTree>
    <p:extLst>
      <p:ext uri="{BB962C8B-B14F-4D97-AF65-F5344CB8AC3E}">
        <p14:creationId xmlns:p14="http://schemas.microsoft.com/office/powerpoint/2010/main" val="220203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och halvbild utan rubrik">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4679950" y="441325"/>
            <a:ext cx="4032250" cy="5616575"/>
          </a:xfrm>
          <a:solidFill>
            <a:schemeClr val="bg1">
              <a:lumMod val="85000"/>
            </a:schemeClr>
          </a:solidFill>
        </p:spPr>
        <p:txBody>
          <a:bodyPr/>
          <a:lstStyle/>
          <a:p>
            <a:r>
              <a:rPr lang="sv-SE" smtClean="0"/>
              <a:t>Klicka på ikonen för att lägga till en bild</a:t>
            </a:r>
            <a:endParaRPr lang="sv-SE"/>
          </a:p>
        </p:txBody>
      </p:sp>
      <p:sp>
        <p:nvSpPr>
          <p:cNvPr id="3" name="Platshållare för innehåll 2"/>
          <p:cNvSpPr>
            <a:spLocks noGrp="1"/>
          </p:cNvSpPr>
          <p:nvPr>
            <p:ph idx="1"/>
          </p:nvPr>
        </p:nvSpPr>
        <p:spPr>
          <a:xfrm>
            <a:off x="428949" y="441325"/>
            <a:ext cx="4032250" cy="56165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a:p>
        </p:txBody>
      </p:sp>
    </p:spTree>
    <p:extLst>
      <p:ext uri="{BB962C8B-B14F-4D97-AF65-F5344CB8AC3E}">
        <p14:creationId xmlns:p14="http://schemas.microsoft.com/office/powerpoint/2010/main" val="1335281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431800" y="441325"/>
            <a:ext cx="8280400" cy="2735263"/>
          </a:xfrm>
          <a:solidFill>
            <a:schemeClr val="bg1">
              <a:lumMod val="85000"/>
            </a:schemeClr>
          </a:solidFill>
        </p:spPr>
        <p:txBody>
          <a:bodyPr/>
          <a:lstStyle/>
          <a:p>
            <a:r>
              <a:rPr lang="sv-SE" smtClean="0"/>
              <a:t>Klicka på ikonen för att lägga till en bild</a:t>
            </a:r>
            <a:endParaRPr lang="sv-SE"/>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a:p>
        </p:txBody>
      </p:sp>
      <p:sp>
        <p:nvSpPr>
          <p:cNvPr id="6" name="Platshållare för text 5"/>
          <p:cNvSpPr>
            <a:spLocks noGrp="1"/>
          </p:cNvSpPr>
          <p:nvPr>
            <p:ph type="body" sz="quarter" idx="14"/>
          </p:nvPr>
        </p:nvSpPr>
        <p:spPr>
          <a:xfrm>
            <a:off x="431800" y="3357563"/>
            <a:ext cx="6227763" cy="2700337"/>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502788252"/>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bild med 2 spalter">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431800" y="441325"/>
            <a:ext cx="8280400" cy="2735263"/>
          </a:xfrm>
          <a:solidFill>
            <a:schemeClr val="bg1">
              <a:lumMod val="85000"/>
            </a:schemeClr>
          </a:solidFill>
        </p:spPr>
        <p:txBody>
          <a:bodyPr/>
          <a:lstStyle/>
          <a:p>
            <a:r>
              <a:rPr lang="sv-SE" smtClean="0"/>
              <a:t>Klicka på ikonen för att lägga till en bild</a:t>
            </a:r>
            <a:endParaRPr lang="sv-SE"/>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a:p>
        </p:txBody>
      </p:sp>
      <p:sp>
        <p:nvSpPr>
          <p:cNvPr id="4" name="Platshållare för text 3"/>
          <p:cNvSpPr>
            <a:spLocks noGrp="1"/>
          </p:cNvSpPr>
          <p:nvPr>
            <p:ph type="body" sz="quarter" idx="14"/>
          </p:nvPr>
        </p:nvSpPr>
        <p:spPr>
          <a:xfrm>
            <a:off x="4679950" y="3357563"/>
            <a:ext cx="4032250" cy="2700337"/>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text 6"/>
          <p:cNvSpPr>
            <a:spLocks noGrp="1"/>
          </p:cNvSpPr>
          <p:nvPr>
            <p:ph type="body" sz="quarter" idx="15"/>
          </p:nvPr>
        </p:nvSpPr>
        <p:spPr>
          <a:xfrm>
            <a:off x="431800" y="3357563"/>
            <a:ext cx="4032250" cy="2700337"/>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123660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31800" y="1844675"/>
            <a:ext cx="4064000" cy="4281488"/>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844675"/>
            <a:ext cx="4064000" cy="4281488"/>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p:cNvSpPr>
            <a:spLocks noGrp="1"/>
          </p:cNvSpPr>
          <p:nvPr>
            <p:ph type="sldNum" sz="quarter" idx="12"/>
          </p:nvPr>
        </p:nvSpPr>
        <p:spPr/>
        <p:txBody>
          <a:bodyPr/>
          <a:lstStyle/>
          <a:p>
            <a:fld id="{9C77FE8C-F1C2-4836-9107-962F8D87D201}" type="slidenum">
              <a:rPr lang="sv-SE" smtClean="0"/>
              <a:pPr/>
              <a:t>‹#›</a:t>
            </a:fld>
            <a:endParaRPr lang="sv-SE"/>
          </a:p>
        </p:txBody>
      </p:sp>
    </p:spTree>
    <p:extLst>
      <p:ext uri="{BB962C8B-B14F-4D97-AF65-F5344CB8AC3E}">
        <p14:creationId xmlns:p14="http://schemas.microsoft.com/office/powerpoint/2010/main" val="196673664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5" name="Platshållare för bildnummer 4"/>
          <p:cNvSpPr>
            <a:spLocks noGrp="1"/>
          </p:cNvSpPr>
          <p:nvPr>
            <p:ph type="sldNum" sz="quarter" idx="12"/>
          </p:nvPr>
        </p:nvSpPr>
        <p:spPr/>
        <p:txBody>
          <a:bodyPr/>
          <a:lstStyle/>
          <a:p>
            <a:fld id="{9C77FE8C-F1C2-4836-9107-962F8D87D201}" type="slidenum">
              <a:rPr lang="sv-SE" smtClean="0"/>
              <a:pPr/>
              <a:t>‹#›</a:t>
            </a:fld>
            <a:endParaRPr lang="sv-SE"/>
          </a:p>
        </p:txBody>
      </p:sp>
      <p:sp>
        <p:nvSpPr>
          <p:cNvPr id="6" name="Platshållare för text 5"/>
          <p:cNvSpPr>
            <a:spLocks noGrp="1"/>
          </p:cNvSpPr>
          <p:nvPr>
            <p:ph type="body" sz="quarter" idx="13" hasCustomPrompt="1"/>
          </p:nvPr>
        </p:nvSpPr>
        <p:spPr>
          <a:xfrm>
            <a:off x="431800" y="1844675"/>
            <a:ext cx="2627313" cy="3348038"/>
          </a:xfrm>
          <a:solidFill>
            <a:schemeClr val="bg1"/>
          </a:solidFill>
        </p:spPr>
        <p:txBody>
          <a:bodyPr vert="horz" lIns="144000" tIns="144000" rIns="144000" bIns="144000" rtlCol="0">
            <a:normAutofit/>
          </a:bodyPr>
          <a:lstStyle>
            <a:lvl1pPr marL="0" indent="0">
              <a:buNone/>
              <a:defRPr sz="1600"/>
            </a:lvl1pPr>
            <a:lvl2pPr marL="466725" indent="-285750">
              <a:buFont typeface="Arial" panose="020B0604020202020204" pitchFamily="34" charset="0"/>
              <a:buChar char="•"/>
              <a:defRPr lang="sv-SE" sz="1600" dirty="0" smtClean="0"/>
            </a:lvl2pPr>
            <a:lvl3pPr>
              <a:defRPr lang="sv-SE" sz="1600" dirty="0" smtClean="0"/>
            </a:lvl3pPr>
            <a:lvl4pPr>
              <a:defRPr lang="sv-SE" sz="1600" dirty="0" smtClean="0"/>
            </a:lvl4pPr>
            <a:lvl5pPr>
              <a:defRPr lang="sv-SE" sz="1600" dirty="0"/>
            </a:lvl5pPr>
          </a:lstStyle>
          <a:p>
            <a:pPr lvl="0"/>
            <a:r>
              <a:rPr lang="sv-SE" dirty="0" smtClean="0"/>
              <a:t>Nivå ett</a:t>
            </a:r>
          </a:p>
          <a:p>
            <a:pPr lvl="1"/>
            <a:r>
              <a:rPr lang="sv-SE" dirty="0" smtClean="0"/>
              <a:t>Nivå två</a:t>
            </a:r>
          </a:p>
          <a:p>
            <a:pPr lvl="2"/>
            <a:r>
              <a:rPr lang="sv-SE" dirty="0" smtClean="0"/>
              <a:t>Nivå tre</a:t>
            </a:r>
          </a:p>
          <a:p>
            <a:pPr lvl="3"/>
            <a:r>
              <a:rPr lang="sv-SE" dirty="0" smtClean="0"/>
              <a:t>Nivå fyra</a:t>
            </a:r>
            <a:endParaRPr lang="sv-SE" dirty="0"/>
          </a:p>
        </p:txBody>
      </p:sp>
      <p:sp>
        <p:nvSpPr>
          <p:cNvPr id="7" name="Platshållare för text 5"/>
          <p:cNvSpPr>
            <a:spLocks noGrp="1"/>
          </p:cNvSpPr>
          <p:nvPr>
            <p:ph type="body" sz="quarter" idx="14" hasCustomPrompt="1"/>
          </p:nvPr>
        </p:nvSpPr>
        <p:spPr>
          <a:xfrm>
            <a:off x="3258344" y="1844675"/>
            <a:ext cx="2627313" cy="3348038"/>
          </a:xfrm>
          <a:solidFill>
            <a:schemeClr val="bg1"/>
          </a:solidFill>
        </p:spPr>
        <p:txBody>
          <a:bodyPr vert="horz" lIns="144000" tIns="144000" rIns="144000" bIns="144000" rtlCol="0">
            <a:normAutofit/>
          </a:bodyPr>
          <a:lstStyle>
            <a:lvl1pPr marL="6350" indent="0">
              <a:buFontTx/>
              <a:buNone/>
              <a:defRPr sz="1600"/>
            </a:lvl1pPr>
            <a:lvl2pPr>
              <a:defRPr lang="sv-SE" sz="1600" dirty="0" smtClean="0"/>
            </a:lvl2pPr>
            <a:lvl3pPr>
              <a:defRPr lang="sv-SE" sz="1600" dirty="0" smtClean="0"/>
            </a:lvl3pPr>
            <a:lvl4pPr>
              <a:defRPr lang="sv-SE" sz="1600" dirty="0" smtClean="0"/>
            </a:lvl4pPr>
            <a:lvl5pPr>
              <a:defRPr lang="sv-SE" sz="1600" dirty="0"/>
            </a:lvl5pPr>
          </a:lstStyle>
          <a:p>
            <a:pPr lvl="0"/>
            <a:r>
              <a:rPr lang="sv-SE" dirty="0" smtClean="0"/>
              <a:t>Nivå ett</a:t>
            </a:r>
          </a:p>
          <a:p>
            <a:pPr lvl="1"/>
            <a:r>
              <a:rPr lang="sv-SE" dirty="0" smtClean="0"/>
              <a:t>Nivå två</a:t>
            </a:r>
          </a:p>
          <a:p>
            <a:pPr lvl="2"/>
            <a:r>
              <a:rPr lang="sv-SE" dirty="0" smtClean="0"/>
              <a:t>Nivå tre</a:t>
            </a:r>
          </a:p>
          <a:p>
            <a:pPr lvl="3"/>
            <a:r>
              <a:rPr lang="sv-SE" dirty="0" smtClean="0"/>
              <a:t>Nivå fyra</a:t>
            </a:r>
            <a:endParaRPr lang="sv-SE" dirty="0"/>
          </a:p>
        </p:txBody>
      </p:sp>
      <p:sp>
        <p:nvSpPr>
          <p:cNvPr id="8" name="Platshållare för text 5"/>
          <p:cNvSpPr>
            <a:spLocks noGrp="1"/>
          </p:cNvSpPr>
          <p:nvPr>
            <p:ph type="body" sz="quarter" idx="15" hasCustomPrompt="1"/>
          </p:nvPr>
        </p:nvSpPr>
        <p:spPr>
          <a:xfrm>
            <a:off x="6084887" y="1844675"/>
            <a:ext cx="2627313" cy="3348038"/>
          </a:xfrm>
          <a:solidFill>
            <a:schemeClr val="bg1"/>
          </a:solidFill>
        </p:spPr>
        <p:txBody>
          <a:bodyPr vert="horz" lIns="144000" tIns="144000" rIns="144000" bIns="144000" rtlCol="0">
            <a:normAutofit/>
          </a:bodyPr>
          <a:lstStyle>
            <a:lvl1pPr marL="6350" indent="0">
              <a:buFontTx/>
              <a:buNone/>
              <a:defRPr sz="1600"/>
            </a:lvl1pPr>
            <a:lvl2pPr>
              <a:defRPr lang="sv-SE" sz="1600" dirty="0" smtClean="0"/>
            </a:lvl2pPr>
            <a:lvl3pPr>
              <a:defRPr lang="sv-SE" sz="1600" dirty="0" smtClean="0"/>
            </a:lvl3pPr>
            <a:lvl4pPr>
              <a:defRPr lang="sv-SE" sz="1600" dirty="0" smtClean="0"/>
            </a:lvl4pPr>
            <a:lvl5pPr>
              <a:defRPr lang="sv-SE" sz="1600" dirty="0"/>
            </a:lvl5pPr>
          </a:lstStyle>
          <a:p>
            <a:pPr lvl="0"/>
            <a:r>
              <a:rPr lang="sv-SE" dirty="0" smtClean="0"/>
              <a:t>Nivå ett</a:t>
            </a:r>
          </a:p>
          <a:p>
            <a:pPr lvl="1"/>
            <a:r>
              <a:rPr lang="sv-SE" dirty="0" smtClean="0"/>
              <a:t>Nivå två</a:t>
            </a:r>
          </a:p>
          <a:p>
            <a:pPr lvl="2"/>
            <a:r>
              <a:rPr lang="sv-SE" dirty="0" smtClean="0"/>
              <a:t>Nivå tre</a:t>
            </a:r>
          </a:p>
          <a:p>
            <a:pPr lvl="3"/>
            <a:r>
              <a:rPr lang="sv-SE" dirty="0" smtClean="0"/>
              <a:t>Nivå fyra</a:t>
            </a:r>
            <a:endParaRPr lang="sv-SE" dirty="0"/>
          </a:p>
        </p:txBody>
      </p:sp>
    </p:spTree>
    <p:extLst>
      <p:ext uri="{BB962C8B-B14F-4D97-AF65-F5344CB8AC3E}">
        <p14:creationId xmlns:p14="http://schemas.microsoft.com/office/powerpoint/2010/main" val="707694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ruto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5" name="Platshållare för bildnummer 4"/>
          <p:cNvSpPr>
            <a:spLocks noGrp="1"/>
          </p:cNvSpPr>
          <p:nvPr>
            <p:ph type="sldNum" sz="quarter" idx="12"/>
          </p:nvPr>
        </p:nvSpPr>
        <p:spPr/>
        <p:txBody>
          <a:bodyPr/>
          <a:lstStyle/>
          <a:p>
            <a:fld id="{9C77FE8C-F1C2-4836-9107-962F8D87D201}" type="slidenum">
              <a:rPr lang="sv-SE" smtClean="0"/>
              <a:pPr/>
              <a:t>‹#›</a:t>
            </a:fld>
            <a:endParaRPr lang="sv-SE"/>
          </a:p>
        </p:txBody>
      </p:sp>
      <p:sp>
        <p:nvSpPr>
          <p:cNvPr id="6" name="Platshållare för text 5"/>
          <p:cNvSpPr>
            <a:spLocks noGrp="1"/>
          </p:cNvSpPr>
          <p:nvPr>
            <p:ph type="body" sz="quarter" idx="13" hasCustomPrompt="1"/>
          </p:nvPr>
        </p:nvSpPr>
        <p:spPr>
          <a:xfrm>
            <a:off x="431800" y="1844675"/>
            <a:ext cx="4032250" cy="3348038"/>
          </a:xfrm>
          <a:solidFill>
            <a:schemeClr val="bg1"/>
          </a:solidFill>
        </p:spPr>
        <p:txBody>
          <a:bodyPr vert="horz" lIns="144000" tIns="144000" rIns="144000" bIns="144000" rtlCol="0">
            <a:normAutofit/>
          </a:bodyPr>
          <a:lstStyle>
            <a:lvl1pPr marL="6350" indent="0">
              <a:buNone/>
              <a:defRPr sz="1600"/>
            </a:lvl1pPr>
            <a:lvl2pPr>
              <a:defRPr lang="sv-SE" sz="1600" dirty="0" smtClean="0"/>
            </a:lvl2pPr>
            <a:lvl3pPr>
              <a:defRPr lang="sv-SE" sz="1600" dirty="0" smtClean="0"/>
            </a:lvl3pPr>
            <a:lvl4pPr>
              <a:defRPr lang="sv-SE" sz="1600" dirty="0" smtClean="0"/>
            </a:lvl4pPr>
            <a:lvl5pPr>
              <a:defRPr lang="sv-SE" sz="1600" dirty="0"/>
            </a:lvl5pPr>
          </a:lstStyle>
          <a:p>
            <a:pPr marL="292100" lvl="0" indent="-285750"/>
            <a:r>
              <a:rPr lang="sv-SE" dirty="0" smtClean="0"/>
              <a:t>Nivå ett</a:t>
            </a:r>
          </a:p>
          <a:p>
            <a:pPr marL="466725" lvl="1" indent="-285750"/>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text 5"/>
          <p:cNvSpPr>
            <a:spLocks noGrp="1"/>
          </p:cNvSpPr>
          <p:nvPr>
            <p:ph type="body" sz="quarter" idx="14" hasCustomPrompt="1"/>
          </p:nvPr>
        </p:nvSpPr>
        <p:spPr>
          <a:xfrm>
            <a:off x="4682215" y="1844675"/>
            <a:ext cx="4032250" cy="3348038"/>
          </a:xfrm>
          <a:solidFill>
            <a:schemeClr val="bg1"/>
          </a:solidFill>
        </p:spPr>
        <p:txBody>
          <a:bodyPr vert="horz" lIns="144000" tIns="144000" rIns="144000" bIns="144000" rtlCol="0">
            <a:normAutofit/>
          </a:bodyPr>
          <a:lstStyle>
            <a:lvl1pPr marL="6350" indent="0">
              <a:buNone/>
              <a:defRPr sz="1600"/>
            </a:lvl1pPr>
            <a:lvl2pPr>
              <a:defRPr lang="sv-SE" sz="1600" dirty="0" smtClean="0"/>
            </a:lvl2pPr>
            <a:lvl3pPr>
              <a:defRPr lang="sv-SE" sz="1600" dirty="0" smtClean="0"/>
            </a:lvl3pPr>
            <a:lvl4pPr>
              <a:defRPr lang="sv-SE" sz="1600" dirty="0" smtClean="0"/>
            </a:lvl4pPr>
            <a:lvl5pPr>
              <a:defRPr lang="sv-SE" sz="1600" dirty="0"/>
            </a:lvl5pPr>
          </a:lstStyle>
          <a:p>
            <a:pPr marL="292100" lvl="0" indent="-285750"/>
            <a:r>
              <a:rPr lang="sv-SE" dirty="0" smtClean="0"/>
              <a:t>Nivå ett</a:t>
            </a:r>
          </a:p>
          <a:p>
            <a:pPr marL="466725" lvl="1" indent="-285750"/>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080763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dskap moln">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C77FE8C-F1C2-4836-9107-962F8D87D201}" type="slidenum">
              <a:rPr lang="sv-SE" smtClean="0"/>
              <a:pPr/>
              <a:t>‹#›</a:t>
            </a:fld>
            <a:endParaRPr lang="sv-SE"/>
          </a:p>
        </p:txBody>
      </p:sp>
      <p:sp>
        <p:nvSpPr>
          <p:cNvPr id="7" name="Platshållare för text 6"/>
          <p:cNvSpPr>
            <a:spLocks noGrp="1"/>
          </p:cNvSpPr>
          <p:nvPr>
            <p:ph type="body" sz="quarter" idx="13"/>
          </p:nvPr>
        </p:nvSpPr>
        <p:spPr>
          <a:xfrm>
            <a:off x="1404598" y="914400"/>
            <a:ext cx="6334804" cy="4684714"/>
          </a:xfrm>
          <a:custGeom>
            <a:avLst/>
            <a:gdLst>
              <a:gd name="connsiteX0" fmla="*/ 2513287 w 6334804"/>
              <a:gd name="connsiteY0" fmla="*/ 0 h 4684714"/>
              <a:gd name="connsiteX1" fmla="*/ 3782311 w 6334804"/>
              <a:gd name="connsiteY1" fmla="*/ 656273 h 4684714"/>
              <a:gd name="connsiteX2" fmla="*/ 4374523 w 6334804"/>
              <a:gd name="connsiteY2" fmla="*/ 462280 h 4684714"/>
              <a:gd name="connsiteX3" fmla="*/ 5381488 w 6334804"/>
              <a:gd name="connsiteY3" fmla="*/ 1469391 h 4684714"/>
              <a:gd name="connsiteX4" fmla="*/ 5352600 w 6334804"/>
              <a:gd name="connsiteY4" fmla="*/ 1702594 h 4684714"/>
              <a:gd name="connsiteX5" fmla="*/ 6334804 w 6334804"/>
              <a:gd name="connsiteY5" fmla="*/ 3141029 h 4684714"/>
              <a:gd name="connsiteX6" fmla="*/ 4793404 w 6334804"/>
              <a:gd name="connsiteY6" fmla="*/ 4684714 h 4684714"/>
              <a:gd name="connsiteX7" fmla="*/ 1411402 w 6334804"/>
              <a:gd name="connsiteY7" fmla="*/ 4684714 h 4684714"/>
              <a:gd name="connsiteX8" fmla="*/ 0 w 6334804"/>
              <a:gd name="connsiteY8" fmla="*/ 3271045 h 4684714"/>
              <a:gd name="connsiteX9" fmla="*/ 998712 w 6334804"/>
              <a:gd name="connsiteY9" fmla="*/ 1921352 h 4684714"/>
              <a:gd name="connsiteX10" fmla="*/ 955379 w 6334804"/>
              <a:gd name="connsiteY10" fmla="*/ 1558132 h 4684714"/>
              <a:gd name="connsiteX11" fmla="*/ 2513287 w 6334804"/>
              <a:gd name="connsiteY11" fmla="*/ 0 h 4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4804" h="4684714">
                <a:moveTo>
                  <a:pt x="2513287" y="0"/>
                </a:moveTo>
                <a:cubicBezTo>
                  <a:pt x="3037405" y="0"/>
                  <a:pt x="3499618" y="260033"/>
                  <a:pt x="3782311" y="656273"/>
                </a:cubicBezTo>
                <a:cubicBezTo>
                  <a:pt x="3947388" y="534511"/>
                  <a:pt x="4151670" y="462280"/>
                  <a:pt x="4374523" y="462280"/>
                </a:cubicBezTo>
                <a:cubicBezTo>
                  <a:pt x="4929592" y="462280"/>
                  <a:pt x="5381488" y="912178"/>
                  <a:pt x="5381488" y="1469391"/>
                </a:cubicBezTo>
                <a:cubicBezTo>
                  <a:pt x="5381488" y="1549877"/>
                  <a:pt x="5371171" y="1628299"/>
                  <a:pt x="5352600" y="1702594"/>
                </a:cubicBezTo>
                <a:cubicBezTo>
                  <a:pt x="5928304" y="1927543"/>
                  <a:pt x="6334804" y="2486820"/>
                  <a:pt x="6334804" y="3141029"/>
                </a:cubicBezTo>
                <a:cubicBezTo>
                  <a:pt x="6334804" y="3993358"/>
                  <a:pt x="5645611" y="4684714"/>
                  <a:pt x="4793404" y="4684714"/>
                </a:cubicBezTo>
                <a:cubicBezTo>
                  <a:pt x="4793404" y="4684714"/>
                  <a:pt x="4793404" y="4684714"/>
                  <a:pt x="1411402" y="4684714"/>
                </a:cubicBezTo>
                <a:cubicBezTo>
                  <a:pt x="631417" y="4684714"/>
                  <a:pt x="0" y="4051143"/>
                  <a:pt x="0" y="3271045"/>
                </a:cubicBezTo>
                <a:cubicBezTo>
                  <a:pt x="0" y="2635410"/>
                  <a:pt x="420945" y="2096771"/>
                  <a:pt x="998712" y="1921352"/>
                </a:cubicBezTo>
                <a:cubicBezTo>
                  <a:pt x="971887" y="1803718"/>
                  <a:pt x="955379" y="1681957"/>
                  <a:pt x="955379" y="1558132"/>
                </a:cubicBezTo>
                <a:cubicBezTo>
                  <a:pt x="955379" y="697548"/>
                  <a:pt x="1652827" y="0"/>
                  <a:pt x="2513287" y="0"/>
                </a:cubicBezTo>
                <a:close/>
              </a:path>
            </a:pathLst>
          </a:custGeom>
          <a:solidFill>
            <a:schemeClr val="accent1"/>
          </a:solidFill>
        </p:spPr>
        <p:txBody>
          <a:bodyPr wrap="square" tIns="684000" anchor="ctr">
            <a:noAutofit/>
          </a:bodyPr>
          <a:lstStyle>
            <a:lvl1pPr marL="0" indent="0" algn="ctr">
              <a:buNone/>
              <a:defRPr sz="3600">
                <a:solidFill>
                  <a:schemeClr val="bg1"/>
                </a:solidFill>
              </a:defRPr>
            </a:lvl1pPr>
            <a:lvl2pPr marL="180975" indent="0" algn="ctr">
              <a:buNone/>
              <a:defRPr/>
            </a:lvl2pPr>
            <a:lvl3pPr marL="355600" indent="0" algn="ctr">
              <a:buNone/>
              <a:defRPr/>
            </a:lvl3pPr>
            <a:lvl4pPr marL="536575" indent="0" algn="ctr">
              <a:buNone/>
              <a:defRPr/>
            </a:lvl4pPr>
            <a:lvl5pPr marL="719138" indent="0" algn="ctr">
              <a:buNone/>
              <a:defRPr/>
            </a:lvl5pPr>
          </a:lstStyle>
          <a:p>
            <a:pPr lvl="0"/>
            <a:r>
              <a:rPr lang="sv-SE" smtClean="0"/>
              <a:t>Klicka här för att ändra format på bakgrundstexten</a:t>
            </a:r>
          </a:p>
        </p:txBody>
      </p:sp>
    </p:spTree>
    <p:extLst>
      <p:ext uri="{BB962C8B-B14F-4D97-AF65-F5344CB8AC3E}">
        <p14:creationId xmlns:p14="http://schemas.microsoft.com/office/powerpoint/2010/main" val="104134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lå">
    <p:spTree>
      <p:nvGrpSpPr>
        <p:cNvPr id="1" name=""/>
        <p:cNvGrpSpPr/>
        <p:nvPr/>
      </p:nvGrpSpPr>
      <p:grpSpPr>
        <a:xfrm>
          <a:off x="0" y="0"/>
          <a:ext cx="0" cy="0"/>
          <a:chOff x="0" y="0"/>
          <a:chExt cx="0" cy="0"/>
        </a:xfrm>
      </p:grpSpPr>
      <p:sp>
        <p:nvSpPr>
          <p:cNvPr id="9" name="Freeform 11"/>
          <p:cNvSpPr>
            <a:spLocks noChangeAspect="1"/>
          </p:cNvSpPr>
          <p:nvPr userDrawn="1"/>
        </p:nvSpPr>
        <p:spPr bwMode="auto">
          <a:xfrm>
            <a:off x="0" y="2962231"/>
            <a:ext cx="9144000" cy="3895769"/>
          </a:xfrm>
          <a:custGeom>
            <a:avLst/>
            <a:gdLst>
              <a:gd name="T0" fmla="*/ 0 w 4096"/>
              <a:gd name="T1" fmla="*/ 1745 h 1745"/>
              <a:gd name="T2" fmla="*/ 4096 w 4096"/>
              <a:gd name="T3" fmla="*/ 1745 h 1745"/>
              <a:gd name="T4" fmla="*/ 4096 w 4096"/>
              <a:gd name="T5" fmla="*/ 0 h 1745"/>
              <a:gd name="T6" fmla="*/ 2255 w 4096"/>
              <a:gd name="T7" fmla="*/ 930 h 1745"/>
              <a:gd name="T8" fmla="*/ 0 w 4096"/>
              <a:gd name="T9" fmla="*/ 1278 h 1745"/>
              <a:gd name="T10" fmla="*/ 0 w 4096"/>
              <a:gd name="T11" fmla="*/ 1745 h 1745"/>
            </a:gdLst>
            <a:ahLst/>
            <a:cxnLst>
              <a:cxn ang="0">
                <a:pos x="T0" y="T1"/>
              </a:cxn>
              <a:cxn ang="0">
                <a:pos x="T2" y="T3"/>
              </a:cxn>
              <a:cxn ang="0">
                <a:pos x="T4" y="T5"/>
              </a:cxn>
              <a:cxn ang="0">
                <a:pos x="T6" y="T7"/>
              </a:cxn>
              <a:cxn ang="0">
                <a:pos x="T8" y="T9"/>
              </a:cxn>
              <a:cxn ang="0">
                <a:pos x="T10" y="T11"/>
              </a:cxn>
            </a:cxnLst>
            <a:rect l="0" t="0" r="r" b="b"/>
            <a:pathLst>
              <a:path w="4096" h="1745">
                <a:moveTo>
                  <a:pt x="0" y="1745"/>
                </a:moveTo>
                <a:cubicBezTo>
                  <a:pt x="4096" y="1745"/>
                  <a:pt x="4096" y="1745"/>
                  <a:pt x="4096" y="1745"/>
                </a:cubicBezTo>
                <a:cubicBezTo>
                  <a:pt x="4096" y="0"/>
                  <a:pt x="4096" y="0"/>
                  <a:pt x="4096" y="0"/>
                </a:cubicBezTo>
                <a:cubicBezTo>
                  <a:pt x="3451" y="283"/>
                  <a:pt x="3236" y="930"/>
                  <a:pt x="2255" y="930"/>
                </a:cubicBezTo>
                <a:cubicBezTo>
                  <a:pt x="1091" y="930"/>
                  <a:pt x="1006" y="1321"/>
                  <a:pt x="0" y="1278"/>
                </a:cubicBezTo>
                <a:lnTo>
                  <a:pt x="0" y="1745"/>
                </a:lnTo>
                <a:close/>
              </a:path>
            </a:pathLst>
          </a:custGeom>
          <a:solidFill>
            <a:srgbClr val="009FE4"/>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6"/>
          <p:cNvSpPr>
            <a:spLocks noChangeAspect="1"/>
          </p:cNvSpPr>
          <p:nvPr userDrawn="1"/>
        </p:nvSpPr>
        <p:spPr bwMode="auto">
          <a:xfrm>
            <a:off x="0" y="3212686"/>
            <a:ext cx="9144000" cy="3645314"/>
          </a:xfrm>
          <a:custGeom>
            <a:avLst/>
            <a:gdLst>
              <a:gd name="T0" fmla="*/ 0 w 4096"/>
              <a:gd name="T1" fmla="*/ 1633 h 1633"/>
              <a:gd name="T2" fmla="*/ 4096 w 4096"/>
              <a:gd name="T3" fmla="*/ 1633 h 1633"/>
              <a:gd name="T4" fmla="*/ 4096 w 4096"/>
              <a:gd name="T5" fmla="*/ 1033 h 1633"/>
              <a:gd name="T6" fmla="*/ 1817 w 4096"/>
              <a:gd name="T7" fmla="*/ 0 h 1633"/>
              <a:gd name="T8" fmla="*/ 0 w 4096"/>
              <a:gd name="T9" fmla="*/ 918 h 1633"/>
              <a:gd name="T10" fmla="*/ 0 w 4096"/>
              <a:gd name="T11" fmla="*/ 1633 h 1633"/>
            </a:gdLst>
            <a:ahLst/>
            <a:cxnLst>
              <a:cxn ang="0">
                <a:pos x="T0" y="T1"/>
              </a:cxn>
              <a:cxn ang="0">
                <a:pos x="T2" y="T3"/>
              </a:cxn>
              <a:cxn ang="0">
                <a:pos x="T4" y="T5"/>
              </a:cxn>
              <a:cxn ang="0">
                <a:pos x="T6" y="T7"/>
              </a:cxn>
              <a:cxn ang="0">
                <a:pos x="T8" y="T9"/>
              </a:cxn>
              <a:cxn ang="0">
                <a:pos x="T10" y="T11"/>
              </a:cxn>
            </a:cxnLst>
            <a:rect l="0" t="0" r="r" b="b"/>
            <a:pathLst>
              <a:path w="4096" h="1633">
                <a:moveTo>
                  <a:pt x="0" y="1633"/>
                </a:moveTo>
                <a:cubicBezTo>
                  <a:pt x="4096" y="1633"/>
                  <a:pt x="4096" y="1633"/>
                  <a:pt x="4096" y="1633"/>
                </a:cubicBezTo>
                <a:cubicBezTo>
                  <a:pt x="4096" y="1033"/>
                  <a:pt x="4096" y="1033"/>
                  <a:pt x="4096" y="1033"/>
                </a:cubicBezTo>
                <a:cubicBezTo>
                  <a:pt x="3046" y="934"/>
                  <a:pt x="2984" y="0"/>
                  <a:pt x="1817" y="0"/>
                </a:cubicBezTo>
                <a:cubicBezTo>
                  <a:pt x="849" y="0"/>
                  <a:pt x="641" y="641"/>
                  <a:pt x="0" y="918"/>
                </a:cubicBezTo>
                <a:lnTo>
                  <a:pt x="0" y="1633"/>
                </a:lnTo>
                <a:close/>
              </a:path>
            </a:pathLst>
          </a:custGeom>
          <a:solidFill>
            <a:srgbClr val="7DC8F0"/>
          </a:solidFill>
          <a:ln>
            <a:noFill/>
          </a:ln>
        </p:spPr>
        <p:txBody>
          <a:bodyPr vert="horz" wrap="square" lIns="91440" tIns="45720" rIns="91440" bIns="45720" numCol="1" anchor="t" anchorCtr="0" compatLnSpc="1">
            <a:prstTxWarp prst="textNoShape">
              <a:avLst/>
            </a:prstTxWarp>
          </a:bodyPr>
          <a:lstStyle/>
          <a:p>
            <a:endParaRPr lang="sv-SE"/>
          </a:p>
        </p:txBody>
      </p:sp>
      <p:sp>
        <p:nvSpPr>
          <p:cNvPr id="8" name="Rubrik 7"/>
          <p:cNvSpPr>
            <a:spLocks noGrp="1"/>
          </p:cNvSpPr>
          <p:nvPr>
            <p:ph type="title"/>
          </p:nvPr>
        </p:nvSpPr>
        <p:spPr/>
        <p:txBody>
          <a:bodyPr>
            <a:normAutofit/>
          </a:bodyPr>
          <a:lstStyle>
            <a:lvl1pPr>
              <a:defRPr sz="4400"/>
            </a:lvl1pPr>
          </a:lstStyle>
          <a:p>
            <a:r>
              <a:rPr lang="sv-SE" smtClean="0"/>
              <a:t>Klicka här för att ändra format</a:t>
            </a:r>
            <a:endParaRPr lang="sv-SE"/>
          </a:p>
        </p:txBody>
      </p:sp>
      <p:sp>
        <p:nvSpPr>
          <p:cNvPr id="3" name="Underrubrik 2"/>
          <p:cNvSpPr>
            <a:spLocks noGrp="1"/>
          </p:cNvSpPr>
          <p:nvPr>
            <p:ph type="subTitle" idx="1"/>
          </p:nvPr>
        </p:nvSpPr>
        <p:spPr>
          <a:xfrm>
            <a:off x="431800" y="2085931"/>
            <a:ext cx="6400800"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Freeform 8"/>
          <p:cNvSpPr>
            <a:spLocks noChangeAspect="1" noEditPoints="1"/>
          </p:cNvSpPr>
          <p:nvPr userDrawn="1"/>
        </p:nvSpPr>
        <p:spPr bwMode="auto">
          <a:xfrm>
            <a:off x="7596005"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0951838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dskap hjärta">
    <p:spTree>
      <p:nvGrpSpPr>
        <p:cNvPr id="1" name=""/>
        <p:cNvGrpSpPr/>
        <p:nvPr/>
      </p:nvGrpSpPr>
      <p:grpSpPr>
        <a:xfrm>
          <a:off x="0" y="0"/>
          <a:ext cx="0" cy="0"/>
          <a:chOff x="0" y="0"/>
          <a:chExt cx="0" cy="0"/>
        </a:xfrm>
      </p:grpSpPr>
      <p:sp>
        <p:nvSpPr>
          <p:cNvPr id="5" name="Freeform 6"/>
          <p:cNvSpPr>
            <a:spLocks/>
          </p:cNvSpPr>
          <p:nvPr userDrawn="1"/>
        </p:nvSpPr>
        <p:spPr bwMode="auto">
          <a:xfrm>
            <a:off x="1196357" y="3298680"/>
            <a:ext cx="3281410" cy="2426668"/>
          </a:xfrm>
          <a:custGeom>
            <a:avLst/>
            <a:gdLst>
              <a:gd name="T0" fmla="*/ 2594 w 3070"/>
              <a:gd name="T1" fmla="*/ 825 h 2270"/>
              <a:gd name="T2" fmla="*/ 2608 w 3070"/>
              <a:gd name="T3" fmla="*/ 712 h 2270"/>
              <a:gd name="T4" fmla="*/ 2120 w 3070"/>
              <a:gd name="T5" fmla="*/ 224 h 2270"/>
              <a:gd name="T6" fmla="*/ 1833 w 3070"/>
              <a:gd name="T7" fmla="*/ 318 h 2270"/>
              <a:gd name="T8" fmla="*/ 1218 w 3070"/>
              <a:gd name="T9" fmla="*/ 0 h 2270"/>
              <a:gd name="T10" fmla="*/ 463 w 3070"/>
              <a:gd name="T11" fmla="*/ 755 h 2270"/>
              <a:gd name="T12" fmla="*/ 484 w 3070"/>
              <a:gd name="T13" fmla="*/ 931 h 2270"/>
              <a:gd name="T14" fmla="*/ 0 w 3070"/>
              <a:gd name="T15" fmla="*/ 1585 h 2270"/>
              <a:gd name="T16" fmla="*/ 684 w 3070"/>
              <a:gd name="T17" fmla="*/ 2270 h 2270"/>
              <a:gd name="T18" fmla="*/ 2323 w 3070"/>
              <a:gd name="T19" fmla="*/ 2270 h 2270"/>
              <a:gd name="T20" fmla="*/ 3070 w 3070"/>
              <a:gd name="T21" fmla="*/ 1522 h 2270"/>
              <a:gd name="T22" fmla="*/ 2594 w 3070"/>
              <a:gd name="T23" fmla="*/ 825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0" h="2270">
                <a:moveTo>
                  <a:pt x="2594" y="825"/>
                </a:moveTo>
                <a:cubicBezTo>
                  <a:pt x="2603" y="789"/>
                  <a:pt x="2608" y="751"/>
                  <a:pt x="2608" y="712"/>
                </a:cubicBezTo>
                <a:cubicBezTo>
                  <a:pt x="2608" y="442"/>
                  <a:pt x="2389" y="224"/>
                  <a:pt x="2120" y="224"/>
                </a:cubicBezTo>
                <a:cubicBezTo>
                  <a:pt x="2012" y="224"/>
                  <a:pt x="1913" y="259"/>
                  <a:pt x="1833" y="318"/>
                </a:cubicBezTo>
                <a:cubicBezTo>
                  <a:pt x="1696" y="126"/>
                  <a:pt x="1472" y="0"/>
                  <a:pt x="1218" y="0"/>
                </a:cubicBezTo>
                <a:cubicBezTo>
                  <a:pt x="801" y="0"/>
                  <a:pt x="463" y="338"/>
                  <a:pt x="463" y="755"/>
                </a:cubicBezTo>
                <a:cubicBezTo>
                  <a:pt x="463" y="815"/>
                  <a:pt x="471" y="874"/>
                  <a:pt x="484" y="931"/>
                </a:cubicBezTo>
                <a:cubicBezTo>
                  <a:pt x="204" y="1016"/>
                  <a:pt x="0" y="1277"/>
                  <a:pt x="0" y="1585"/>
                </a:cubicBezTo>
                <a:cubicBezTo>
                  <a:pt x="0" y="1963"/>
                  <a:pt x="306" y="2270"/>
                  <a:pt x="684" y="2270"/>
                </a:cubicBezTo>
                <a:cubicBezTo>
                  <a:pt x="2323" y="2270"/>
                  <a:pt x="2323" y="2270"/>
                  <a:pt x="2323" y="2270"/>
                </a:cubicBezTo>
                <a:cubicBezTo>
                  <a:pt x="2736" y="2270"/>
                  <a:pt x="3070" y="1935"/>
                  <a:pt x="3070" y="1522"/>
                </a:cubicBezTo>
                <a:cubicBezTo>
                  <a:pt x="3070" y="1205"/>
                  <a:pt x="2873" y="934"/>
                  <a:pt x="2594" y="825"/>
                </a:cubicBezTo>
              </a:path>
            </a:pathLst>
          </a:custGeom>
          <a:solidFill>
            <a:schemeClr val="bg1"/>
          </a:solidFill>
          <a:ln>
            <a:noFill/>
          </a:ln>
        </p:spPr>
        <p:txBody>
          <a:bodyPr vert="horz" wrap="square" lIns="91440" tIns="900000" rIns="91440" bIns="45720" numCol="1" anchor="ctr" anchorCtr="0" compatLnSpc="1">
            <a:prstTxWarp prst="textNoShape">
              <a:avLst/>
            </a:prstTxWarp>
          </a:bodyPr>
          <a:lstStyle/>
          <a:p>
            <a:pPr algn="ctr">
              <a:lnSpc>
                <a:spcPct val="110000"/>
              </a:lnSpc>
            </a:pPr>
            <a:endParaRPr lang="sv-SE" sz="3600" dirty="0">
              <a:solidFill>
                <a:schemeClr val="bg1"/>
              </a:solidFill>
            </a:endParaRPr>
          </a:p>
        </p:txBody>
      </p:sp>
      <p:sp>
        <p:nvSpPr>
          <p:cNvPr id="8" name="Freeform 6"/>
          <p:cNvSpPr>
            <a:spLocks/>
          </p:cNvSpPr>
          <p:nvPr userDrawn="1"/>
        </p:nvSpPr>
        <p:spPr bwMode="auto">
          <a:xfrm>
            <a:off x="6517339" y="841829"/>
            <a:ext cx="2186200" cy="1616738"/>
          </a:xfrm>
          <a:custGeom>
            <a:avLst/>
            <a:gdLst>
              <a:gd name="T0" fmla="*/ 2594 w 3070"/>
              <a:gd name="T1" fmla="*/ 825 h 2270"/>
              <a:gd name="T2" fmla="*/ 2608 w 3070"/>
              <a:gd name="T3" fmla="*/ 712 h 2270"/>
              <a:gd name="T4" fmla="*/ 2120 w 3070"/>
              <a:gd name="T5" fmla="*/ 224 h 2270"/>
              <a:gd name="T6" fmla="*/ 1833 w 3070"/>
              <a:gd name="T7" fmla="*/ 318 h 2270"/>
              <a:gd name="T8" fmla="*/ 1218 w 3070"/>
              <a:gd name="T9" fmla="*/ 0 h 2270"/>
              <a:gd name="T10" fmla="*/ 463 w 3070"/>
              <a:gd name="T11" fmla="*/ 755 h 2270"/>
              <a:gd name="T12" fmla="*/ 484 w 3070"/>
              <a:gd name="T13" fmla="*/ 931 h 2270"/>
              <a:gd name="T14" fmla="*/ 0 w 3070"/>
              <a:gd name="T15" fmla="*/ 1585 h 2270"/>
              <a:gd name="T16" fmla="*/ 684 w 3070"/>
              <a:gd name="T17" fmla="*/ 2270 h 2270"/>
              <a:gd name="T18" fmla="*/ 2323 w 3070"/>
              <a:gd name="T19" fmla="*/ 2270 h 2270"/>
              <a:gd name="T20" fmla="*/ 3070 w 3070"/>
              <a:gd name="T21" fmla="*/ 1522 h 2270"/>
              <a:gd name="T22" fmla="*/ 2594 w 3070"/>
              <a:gd name="T23" fmla="*/ 825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0" h="2270">
                <a:moveTo>
                  <a:pt x="2594" y="825"/>
                </a:moveTo>
                <a:cubicBezTo>
                  <a:pt x="2603" y="789"/>
                  <a:pt x="2608" y="751"/>
                  <a:pt x="2608" y="712"/>
                </a:cubicBezTo>
                <a:cubicBezTo>
                  <a:pt x="2608" y="442"/>
                  <a:pt x="2389" y="224"/>
                  <a:pt x="2120" y="224"/>
                </a:cubicBezTo>
                <a:cubicBezTo>
                  <a:pt x="2012" y="224"/>
                  <a:pt x="1913" y="259"/>
                  <a:pt x="1833" y="318"/>
                </a:cubicBezTo>
                <a:cubicBezTo>
                  <a:pt x="1696" y="126"/>
                  <a:pt x="1472" y="0"/>
                  <a:pt x="1218" y="0"/>
                </a:cubicBezTo>
                <a:cubicBezTo>
                  <a:pt x="801" y="0"/>
                  <a:pt x="463" y="338"/>
                  <a:pt x="463" y="755"/>
                </a:cubicBezTo>
                <a:cubicBezTo>
                  <a:pt x="463" y="815"/>
                  <a:pt x="471" y="874"/>
                  <a:pt x="484" y="931"/>
                </a:cubicBezTo>
                <a:cubicBezTo>
                  <a:pt x="204" y="1016"/>
                  <a:pt x="0" y="1277"/>
                  <a:pt x="0" y="1585"/>
                </a:cubicBezTo>
                <a:cubicBezTo>
                  <a:pt x="0" y="1963"/>
                  <a:pt x="306" y="2270"/>
                  <a:pt x="684" y="2270"/>
                </a:cubicBezTo>
                <a:cubicBezTo>
                  <a:pt x="2323" y="2270"/>
                  <a:pt x="2323" y="2270"/>
                  <a:pt x="2323" y="2270"/>
                </a:cubicBezTo>
                <a:cubicBezTo>
                  <a:pt x="2736" y="2270"/>
                  <a:pt x="3070" y="1935"/>
                  <a:pt x="3070" y="1522"/>
                </a:cubicBezTo>
                <a:cubicBezTo>
                  <a:pt x="3070" y="1205"/>
                  <a:pt x="2873" y="934"/>
                  <a:pt x="2594" y="825"/>
                </a:cubicBezTo>
              </a:path>
            </a:pathLst>
          </a:custGeom>
          <a:solidFill>
            <a:schemeClr val="bg1"/>
          </a:solidFill>
          <a:ln>
            <a:noFill/>
          </a:ln>
        </p:spPr>
        <p:txBody>
          <a:bodyPr vert="horz" wrap="square" lIns="91440" tIns="900000" rIns="91440" bIns="45720" numCol="1" anchor="ctr" anchorCtr="0" compatLnSpc="1">
            <a:prstTxWarp prst="textNoShape">
              <a:avLst/>
            </a:prstTxWarp>
          </a:bodyPr>
          <a:lstStyle/>
          <a:p>
            <a:pPr algn="ctr">
              <a:lnSpc>
                <a:spcPct val="110000"/>
              </a:lnSpc>
            </a:pPr>
            <a:endParaRPr lang="sv-SE" sz="3600" dirty="0">
              <a:solidFill>
                <a:schemeClr val="bg1"/>
              </a:solidFill>
            </a:endParaRPr>
          </a:p>
        </p:txBody>
      </p:sp>
      <p:sp>
        <p:nvSpPr>
          <p:cNvPr id="4" name="Platshållare för bildnummer 3"/>
          <p:cNvSpPr>
            <a:spLocks noGrp="1"/>
          </p:cNvSpPr>
          <p:nvPr>
            <p:ph type="sldNum" sz="quarter" idx="12"/>
          </p:nvPr>
        </p:nvSpPr>
        <p:spPr/>
        <p:txBody>
          <a:bodyPr/>
          <a:lstStyle/>
          <a:p>
            <a:fld id="{9C77FE8C-F1C2-4836-9107-962F8D87D201}" type="slidenum">
              <a:rPr lang="sv-SE" smtClean="0"/>
              <a:pPr/>
              <a:t>‹#›</a:t>
            </a:fld>
            <a:endParaRPr lang="sv-SE"/>
          </a:p>
        </p:txBody>
      </p:sp>
      <p:sp>
        <p:nvSpPr>
          <p:cNvPr id="9" name="Platshållare för text 8"/>
          <p:cNvSpPr>
            <a:spLocks noGrp="1"/>
          </p:cNvSpPr>
          <p:nvPr>
            <p:ph type="body" sz="quarter" idx="13"/>
          </p:nvPr>
        </p:nvSpPr>
        <p:spPr>
          <a:xfrm>
            <a:off x="1383285" y="522514"/>
            <a:ext cx="6237432" cy="5541284"/>
          </a:xfrm>
          <a:custGeom>
            <a:avLst/>
            <a:gdLst>
              <a:gd name="connsiteX0" fmla="*/ 1686149 w 6237432"/>
              <a:gd name="connsiteY0" fmla="*/ 0 h 5541284"/>
              <a:gd name="connsiteX1" fmla="*/ 3064926 w 6237432"/>
              <a:gd name="connsiteY1" fmla="*/ 742058 h 5541284"/>
              <a:gd name="connsiteX2" fmla="*/ 3117618 w 6237432"/>
              <a:gd name="connsiteY2" fmla="*/ 777185 h 5541284"/>
              <a:gd name="connsiteX3" fmla="*/ 3170311 w 6237432"/>
              <a:gd name="connsiteY3" fmla="*/ 742058 h 5541284"/>
              <a:gd name="connsiteX4" fmla="*/ 4549088 w 6237432"/>
              <a:gd name="connsiteY4" fmla="*/ 0 h 5541284"/>
              <a:gd name="connsiteX5" fmla="*/ 4698383 w 6237432"/>
              <a:gd name="connsiteY5" fmla="*/ 6586 h 5541284"/>
              <a:gd name="connsiteX6" fmla="*/ 6182545 w 6237432"/>
              <a:gd name="connsiteY6" fmla="*/ 1299699 h 5541284"/>
              <a:gd name="connsiteX7" fmla="*/ 6184740 w 6237432"/>
              <a:gd name="connsiteY7" fmla="*/ 1308481 h 5541284"/>
              <a:gd name="connsiteX8" fmla="*/ 6184740 w 6237432"/>
              <a:gd name="connsiteY8" fmla="*/ 1310676 h 5541284"/>
              <a:gd name="connsiteX9" fmla="*/ 6237432 w 6237432"/>
              <a:gd name="connsiteY9" fmla="*/ 1736591 h 5541284"/>
              <a:gd name="connsiteX10" fmla="*/ 5815895 w 6237432"/>
              <a:gd name="connsiteY10" fmla="*/ 3240466 h 5541284"/>
              <a:gd name="connsiteX11" fmla="*/ 3993625 w 6237432"/>
              <a:gd name="connsiteY11" fmla="*/ 5067070 h 5541284"/>
              <a:gd name="connsiteX12" fmla="*/ 3117618 w 6237432"/>
              <a:gd name="connsiteY12" fmla="*/ 5541284 h 5541284"/>
              <a:gd name="connsiteX13" fmla="*/ 2241612 w 6237432"/>
              <a:gd name="connsiteY13" fmla="*/ 5067070 h 5541284"/>
              <a:gd name="connsiteX14" fmla="*/ 419342 w 6237432"/>
              <a:gd name="connsiteY14" fmla="*/ 3240466 h 5541284"/>
              <a:gd name="connsiteX15" fmla="*/ 0 w 6237432"/>
              <a:gd name="connsiteY15" fmla="*/ 1736591 h 5541284"/>
              <a:gd name="connsiteX16" fmla="*/ 50497 w 6237432"/>
              <a:gd name="connsiteY16" fmla="*/ 1310676 h 5541284"/>
              <a:gd name="connsiteX17" fmla="*/ 50497 w 6237432"/>
              <a:gd name="connsiteY17" fmla="*/ 1308481 h 5541284"/>
              <a:gd name="connsiteX18" fmla="*/ 52692 w 6237432"/>
              <a:gd name="connsiteY18" fmla="*/ 1299699 h 5541284"/>
              <a:gd name="connsiteX19" fmla="*/ 1536854 w 6237432"/>
              <a:gd name="connsiteY19" fmla="*/ 6586 h 5541284"/>
              <a:gd name="connsiteX20" fmla="*/ 1686149 w 6237432"/>
              <a:gd name="connsiteY20" fmla="*/ 0 h 554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37432" h="5541284">
                <a:moveTo>
                  <a:pt x="1686149" y="0"/>
                </a:moveTo>
                <a:cubicBezTo>
                  <a:pt x="2256980" y="0"/>
                  <a:pt x="2761946" y="294189"/>
                  <a:pt x="3064926" y="742058"/>
                </a:cubicBezTo>
                <a:cubicBezTo>
                  <a:pt x="3075904" y="759621"/>
                  <a:pt x="3093468" y="781576"/>
                  <a:pt x="3117618" y="777185"/>
                </a:cubicBezTo>
                <a:cubicBezTo>
                  <a:pt x="3141769" y="781576"/>
                  <a:pt x="3159333" y="759621"/>
                  <a:pt x="3170311" y="742058"/>
                </a:cubicBezTo>
                <a:cubicBezTo>
                  <a:pt x="3475486" y="294189"/>
                  <a:pt x="3978257" y="0"/>
                  <a:pt x="4549088" y="0"/>
                </a:cubicBezTo>
                <a:cubicBezTo>
                  <a:pt x="4599585" y="0"/>
                  <a:pt x="4650082" y="2195"/>
                  <a:pt x="4698383" y="6586"/>
                </a:cubicBezTo>
                <a:cubicBezTo>
                  <a:pt x="5444855" y="39518"/>
                  <a:pt x="6015686" y="577400"/>
                  <a:pt x="6182545" y="1299699"/>
                </a:cubicBezTo>
                <a:cubicBezTo>
                  <a:pt x="6182545" y="1301894"/>
                  <a:pt x="6182545" y="1304090"/>
                  <a:pt x="6184740" y="1308481"/>
                </a:cubicBezTo>
                <a:cubicBezTo>
                  <a:pt x="6184740" y="1308481"/>
                  <a:pt x="6184740" y="1308481"/>
                  <a:pt x="6184740" y="1310676"/>
                </a:cubicBezTo>
                <a:cubicBezTo>
                  <a:pt x="6217673" y="1446793"/>
                  <a:pt x="6237432" y="1589497"/>
                  <a:pt x="6237432" y="1736591"/>
                </a:cubicBezTo>
                <a:cubicBezTo>
                  <a:pt x="6237432" y="2261301"/>
                  <a:pt x="6096920" y="2766251"/>
                  <a:pt x="5815895" y="3240466"/>
                </a:cubicBezTo>
                <a:cubicBezTo>
                  <a:pt x="5409727" y="3923247"/>
                  <a:pt x="4715947" y="4537969"/>
                  <a:pt x="3993625" y="5067070"/>
                </a:cubicBezTo>
                <a:cubicBezTo>
                  <a:pt x="3567697" y="5381017"/>
                  <a:pt x="3319605" y="5541284"/>
                  <a:pt x="3117618" y="5541284"/>
                </a:cubicBezTo>
                <a:cubicBezTo>
                  <a:pt x="2924414" y="5541284"/>
                  <a:pt x="2656562" y="5381017"/>
                  <a:pt x="2241612" y="5067070"/>
                </a:cubicBezTo>
                <a:cubicBezTo>
                  <a:pt x="1525877" y="4526992"/>
                  <a:pt x="825510" y="3923247"/>
                  <a:pt x="419342" y="3240466"/>
                </a:cubicBezTo>
                <a:cubicBezTo>
                  <a:pt x="138317" y="2766251"/>
                  <a:pt x="0" y="2261301"/>
                  <a:pt x="0" y="1736591"/>
                </a:cubicBezTo>
                <a:cubicBezTo>
                  <a:pt x="0" y="1589497"/>
                  <a:pt x="17564" y="1446793"/>
                  <a:pt x="50497" y="1310676"/>
                </a:cubicBezTo>
                <a:cubicBezTo>
                  <a:pt x="50497" y="1308481"/>
                  <a:pt x="50497" y="1308481"/>
                  <a:pt x="50497" y="1308481"/>
                </a:cubicBezTo>
                <a:cubicBezTo>
                  <a:pt x="52692" y="1304090"/>
                  <a:pt x="52692" y="1301894"/>
                  <a:pt x="52692" y="1299699"/>
                </a:cubicBezTo>
                <a:cubicBezTo>
                  <a:pt x="219551" y="577400"/>
                  <a:pt x="790382" y="39518"/>
                  <a:pt x="1536854" y="6586"/>
                </a:cubicBezTo>
                <a:cubicBezTo>
                  <a:pt x="1585155" y="2195"/>
                  <a:pt x="1635652" y="0"/>
                  <a:pt x="1686149" y="0"/>
                </a:cubicBezTo>
                <a:close/>
              </a:path>
            </a:pathLst>
          </a:custGeom>
          <a:solidFill>
            <a:schemeClr val="accent4"/>
          </a:solidFill>
        </p:spPr>
        <p:txBody>
          <a:bodyPr wrap="square" lIns="90000" tIns="0" rIns="90000" bIns="288000" anchor="ctr">
            <a:noAutofit/>
          </a:bodyPr>
          <a:lstStyle>
            <a:lvl1pPr marL="0" indent="0" algn="ctr">
              <a:buNone/>
              <a:defRPr sz="3600">
                <a:solidFill>
                  <a:schemeClr val="bg1"/>
                </a:solidFill>
              </a:defRPr>
            </a:lvl1pPr>
            <a:lvl2pPr marL="180975" indent="0" algn="ctr">
              <a:buNone/>
              <a:defRPr/>
            </a:lvl2pPr>
            <a:lvl3pPr marL="355600" indent="0" algn="ctr">
              <a:buNone/>
              <a:defRPr/>
            </a:lvl3pPr>
            <a:lvl4pPr marL="536575" indent="0" algn="ctr">
              <a:buNone/>
              <a:defRPr/>
            </a:lvl4pPr>
            <a:lvl5pPr marL="719138" indent="0" algn="ctr">
              <a:buNone/>
              <a:defRPr/>
            </a:lvl5pPr>
          </a:lstStyle>
          <a:p>
            <a:pPr lvl="0"/>
            <a:r>
              <a:rPr lang="sv-SE" smtClean="0"/>
              <a:t>Klicka här för att ändra format på bakgrundstexten</a:t>
            </a:r>
          </a:p>
        </p:txBody>
      </p:sp>
    </p:spTree>
    <p:extLst>
      <p:ext uri="{BB962C8B-B14F-4D97-AF65-F5344CB8AC3E}">
        <p14:creationId xmlns:p14="http://schemas.microsoft.com/office/powerpoint/2010/main" val="18815954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C77FE8C-F1C2-4836-9107-962F8D87D201}" type="slidenum">
              <a:rPr lang="sv-SE" smtClean="0"/>
              <a:pPr/>
              <a:t>‹#›</a:t>
            </a:fld>
            <a:endParaRPr lang="sv-SE"/>
          </a:p>
        </p:txBody>
      </p:sp>
    </p:spTree>
    <p:extLst>
      <p:ext uri="{BB962C8B-B14F-4D97-AF65-F5344CB8AC3E}">
        <p14:creationId xmlns:p14="http://schemas.microsoft.com/office/powerpoint/2010/main" val="40369547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6"/>
          <p:cNvSpPr>
            <a:spLocks noGrp="1" noChangeArrowheads="1"/>
          </p:cNvSpPr>
          <p:nvPr>
            <p:ph type="sldNum" sz="quarter" idx="10"/>
          </p:nvPr>
        </p:nvSpPr>
        <p:spPr>
          <a:ln/>
        </p:spPr>
        <p:txBody>
          <a:bodyPr/>
          <a:lstStyle>
            <a:lvl1pPr>
              <a:defRPr/>
            </a:lvl1pPr>
          </a:lstStyle>
          <a:p>
            <a:pPr>
              <a:defRPr/>
            </a:pPr>
            <a:fld id="{78370740-B06D-49F0-A140-A1641135598D}" type="slidenum">
              <a:rPr lang="sv-SE"/>
              <a:pPr>
                <a:defRPr/>
              </a:pPr>
              <a:t>‹#›</a:t>
            </a:fld>
            <a:r>
              <a:rPr lang="sv-SE"/>
              <a:t>  Folksam presentation  </a:t>
            </a:r>
            <a:fld id="{B00C1C6B-15B9-48FF-974D-771F91E3C3B2}" type="datetime1">
              <a:rPr lang="sv-SE"/>
              <a:pPr>
                <a:defRPr/>
              </a:pPr>
              <a:t>2017-03-16</a:t>
            </a:fld>
            <a:r>
              <a:rPr lang="sv-SE"/>
              <a:t> </a:t>
            </a:r>
          </a:p>
        </p:txBody>
      </p:sp>
    </p:spTree>
    <p:extLst>
      <p:ext uri="{BB962C8B-B14F-4D97-AF65-F5344CB8AC3E}">
        <p14:creationId xmlns:p14="http://schemas.microsoft.com/office/powerpoint/2010/main" val="180628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rosa">
    <p:spTree>
      <p:nvGrpSpPr>
        <p:cNvPr id="1" name=""/>
        <p:cNvGrpSpPr/>
        <p:nvPr/>
      </p:nvGrpSpPr>
      <p:grpSpPr>
        <a:xfrm>
          <a:off x="0" y="0"/>
          <a:ext cx="0" cy="0"/>
          <a:chOff x="0" y="0"/>
          <a:chExt cx="0" cy="0"/>
        </a:xfrm>
      </p:grpSpPr>
      <p:sp>
        <p:nvSpPr>
          <p:cNvPr id="11" name="Freeform 11"/>
          <p:cNvSpPr>
            <a:spLocks noChangeAspect="1"/>
          </p:cNvSpPr>
          <p:nvPr userDrawn="1"/>
        </p:nvSpPr>
        <p:spPr bwMode="auto">
          <a:xfrm>
            <a:off x="0" y="2962231"/>
            <a:ext cx="9144000" cy="3895769"/>
          </a:xfrm>
          <a:custGeom>
            <a:avLst/>
            <a:gdLst>
              <a:gd name="T0" fmla="*/ 0 w 4096"/>
              <a:gd name="T1" fmla="*/ 1745 h 1745"/>
              <a:gd name="T2" fmla="*/ 4096 w 4096"/>
              <a:gd name="T3" fmla="*/ 1745 h 1745"/>
              <a:gd name="T4" fmla="*/ 4096 w 4096"/>
              <a:gd name="T5" fmla="*/ 0 h 1745"/>
              <a:gd name="T6" fmla="*/ 2255 w 4096"/>
              <a:gd name="T7" fmla="*/ 930 h 1745"/>
              <a:gd name="T8" fmla="*/ 0 w 4096"/>
              <a:gd name="T9" fmla="*/ 1278 h 1745"/>
              <a:gd name="T10" fmla="*/ 0 w 4096"/>
              <a:gd name="T11" fmla="*/ 1745 h 1745"/>
            </a:gdLst>
            <a:ahLst/>
            <a:cxnLst>
              <a:cxn ang="0">
                <a:pos x="T0" y="T1"/>
              </a:cxn>
              <a:cxn ang="0">
                <a:pos x="T2" y="T3"/>
              </a:cxn>
              <a:cxn ang="0">
                <a:pos x="T4" y="T5"/>
              </a:cxn>
              <a:cxn ang="0">
                <a:pos x="T6" y="T7"/>
              </a:cxn>
              <a:cxn ang="0">
                <a:pos x="T8" y="T9"/>
              </a:cxn>
              <a:cxn ang="0">
                <a:pos x="T10" y="T11"/>
              </a:cxn>
            </a:cxnLst>
            <a:rect l="0" t="0" r="r" b="b"/>
            <a:pathLst>
              <a:path w="4096" h="1745">
                <a:moveTo>
                  <a:pt x="0" y="1745"/>
                </a:moveTo>
                <a:cubicBezTo>
                  <a:pt x="4096" y="1745"/>
                  <a:pt x="4096" y="1745"/>
                  <a:pt x="4096" y="1745"/>
                </a:cubicBezTo>
                <a:cubicBezTo>
                  <a:pt x="4096" y="0"/>
                  <a:pt x="4096" y="0"/>
                  <a:pt x="4096" y="0"/>
                </a:cubicBezTo>
                <a:cubicBezTo>
                  <a:pt x="3451" y="283"/>
                  <a:pt x="3236" y="930"/>
                  <a:pt x="2255" y="930"/>
                </a:cubicBezTo>
                <a:cubicBezTo>
                  <a:pt x="1091" y="930"/>
                  <a:pt x="1006" y="1321"/>
                  <a:pt x="0" y="1278"/>
                </a:cubicBezTo>
                <a:lnTo>
                  <a:pt x="0" y="1745"/>
                </a:lnTo>
                <a:close/>
              </a:path>
            </a:pathLst>
          </a:custGeom>
          <a:solidFill>
            <a:srgbClr val="E6007E"/>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p:cNvSpPr>
            <a:spLocks noChangeAspect="1"/>
          </p:cNvSpPr>
          <p:nvPr userDrawn="1"/>
        </p:nvSpPr>
        <p:spPr bwMode="auto">
          <a:xfrm>
            <a:off x="0" y="3212686"/>
            <a:ext cx="9144000" cy="3645314"/>
          </a:xfrm>
          <a:custGeom>
            <a:avLst/>
            <a:gdLst>
              <a:gd name="T0" fmla="*/ 0 w 4096"/>
              <a:gd name="T1" fmla="*/ 1633 h 1633"/>
              <a:gd name="T2" fmla="*/ 4096 w 4096"/>
              <a:gd name="T3" fmla="*/ 1633 h 1633"/>
              <a:gd name="T4" fmla="*/ 4096 w 4096"/>
              <a:gd name="T5" fmla="*/ 1033 h 1633"/>
              <a:gd name="T6" fmla="*/ 1817 w 4096"/>
              <a:gd name="T7" fmla="*/ 0 h 1633"/>
              <a:gd name="T8" fmla="*/ 0 w 4096"/>
              <a:gd name="T9" fmla="*/ 918 h 1633"/>
              <a:gd name="T10" fmla="*/ 0 w 4096"/>
              <a:gd name="T11" fmla="*/ 1633 h 1633"/>
            </a:gdLst>
            <a:ahLst/>
            <a:cxnLst>
              <a:cxn ang="0">
                <a:pos x="T0" y="T1"/>
              </a:cxn>
              <a:cxn ang="0">
                <a:pos x="T2" y="T3"/>
              </a:cxn>
              <a:cxn ang="0">
                <a:pos x="T4" y="T5"/>
              </a:cxn>
              <a:cxn ang="0">
                <a:pos x="T6" y="T7"/>
              </a:cxn>
              <a:cxn ang="0">
                <a:pos x="T8" y="T9"/>
              </a:cxn>
              <a:cxn ang="0">
                <a:pos x="T10" y="T11"/>
              </a:cxn>
            </a:cxnLst>
            <a:rect l="0" t="0" r="r" b="b"/>
            <a:pathLst>
              <a:path w="4096" h="1633">
                <a:moveTo>
                  <a:pt x="0" y="1633"/>
                </a:moveTo>
                <a:cubicBezTo>
                  <a:pt x="4096" y="1633"/>
                  <a:pt x="4096" y="1633"/>
                  <a:pt x="4096" y="1633"/>
                </a:cubicBezTo>
                <a:cubicBezTo>
                  <a:pt x="4096" y="1033"/>
                  <a:pt x="4096" y="1033"/>
                  <a:pt x="4096" y="1033"/>
                </a:cubicBezTo>
                <a:cubicBezTo>
                  <a:pt x="3046" y="934"/>
                  <a:pt x="2984" y="0"/>
                  <a:pt x="1817" y="0"/>
                </a:cubicBezTo>
                <a:cubicBezTo>
                  <a:pt x="849" y="0"/>
                  <a:pt x="641" y="641"/>
                  <a:pt x="0" y="918"/>
                </a:cubicBezTo>
                <a:lnTo>
                  <a:pt x="0" y="1633"/>
                </a:lnTo>
                <a:close/>
              </a:path>
            </a:pathLst>
          </a:custGeom>
          <a:solidFill>
            <a:srgbClr val="F0A5C3"/>
          </a:solidFill>
          <a:ln>
            <a:noFill/>
          </a:ln>
        </p:spPr>
        <p:txBody>
          <a:bodyPr vert="horz" wrap="square" lIns="91440" tIns="45720" rIns="91440" bIns="45720" numCol="1" anchor="t" anchorCtr="0" compatLnSpc="1">
            <a:prstTxWarp prst="textNoShape">
              <a:avLst/>
            </a:prstTxWarp>
          </a:bodyPr>
          <a:lstStyle/>
          <a:p>
            <a:endParaRPr lang="sv-SE"/>
          </a:p>
        </p:txBody>
      </p:sp>
      <p:sp>
        <p:nvSpPr>
          <p:cNvPr id="8" name="Rubrik 7"/>
          <p:cNvSpPr>
            <a:spLocks noGrp="1"/>
          </p:cNvSpPr>
          <p:nvPr>
            <p:ph type="title"/>
          </p:nvPr>
        </p:nvSpPr>
        <p:spPr/>
        <p:txBody>
          <a:bodyPr>
            <a:normAutofit/>
          </a:bodyPr>
          <a:lstStyle>
            <a:lvl1pPr>
              <a:defRPr sz="4400"/>
            </a:lvl1pPr>
          </a:lstStyle>
          <a:p>
            <a:r>
              <a:rPr lang="sv-SE" smtClean="0"/>
              <a:t>Klicka här för att ändra format</a:t>
            </a:r>
            <a:endParaRPr lang="sv-SE"/>
          </a:p>
        </p:txBody>
      </p:sp>
      <p:sp>
        <p:nvSpPr>
          <p:cNvPr id="3" name="Underrubrik 2"/>
          <p:cNvSpPr>
            <a:spLocks noGrp="1"/>
          </p:cNvSpPr>
          <p:nvPr>
            <p:ph type="subTitle" idx="1"/>
          </p:nvPr>
        </p:nvSpPr>
        <p:spPr>
          <a:xfrm>
            <a:off x="431800" y="2085931"/>
            <a:ext cx="6400800"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Freeform 8"/>
          <p:cNvSpPr>
            <a:spLocks noChangeAspect="1" noEditPoints="1"/>
          </p:cNvSpPr>
          <p:nvPr userDrawn="1"/>
        </p:nvSpPr>
        <p:spPr bwMode="auto">
          <a:xfrm>
            <a:off x="7596005"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001017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gul">
    <p:spTree>
      <p:nvGrpSpPr>
        <p:cNvPr id="1" name=""/>
        <p:cNvGrpSpPr/>
        <p:nvPr/>
      </p:nvGrpSpPr>
      <p:grpSpPr>
        <a:xfrm>
          <a:off x="0" y="0"/>
          <a:ext cx="0" cy="0"/>
          <a:chOff x="0" y="0"/>
          <a:chExt cx="0" cy="0"/>
        </a:xfrm>
      </p:grpSpPr>
      <p:sp>
        <p:nvSpPr>
          <p:cNvPr id="9" name="Freeform 11"/>
          <p:cNvSpPr>
            <a:spLocks noChangeAspect="1"/>
          </p:cNvSpPr>
          <p:nvPr userDrawn="1"/>
        </p:nvSpPr>
        <p:spPr bwMode="auto">
          <a:xfrm>
            <a:off x="0" y="2962231"/>
            <a:ext cx="9144000" cy="3895769"/>
          </a:xfrm>
          <a:custGeom>
            <a:avLst/>
            <a:gdLst>
              <a:gd name="T0" fmla="*/ 0 w 4096"/>
              <a:gd name="T1" fmla="*/ 1745 h 1745"/>
              <a:gd name="T2" fmla="*/ 4096 w 4096"/>
              <a:gd name="T3" fmla="*/ 1745 h 1745"/>
              <a:gd name="T4" fmla="*/ 4096 w 4096"/>
              <a:gd name="T5" fmla="*/ 0 h 1745"/>
              <a:gd name="T6" fmla="*/ 2255 w 4096"/>
              <a:gd name="T7" fmla="*/ 930 h 1745"/>
              <a:gd name="T8" fmla="*/ 0 w 4096"/>
              <a:gd name="T9" fmla="*/ 1278 h 1745"/>
              <a:gd name="T10" fmla="*/ 0 w 4096"/>
              <a:gd name="T11" fmla="*/ 1745 h 1745"/>
            </a:gdLst>
            <a:ahLst/>
            <a:cxnLst>
              <a:cxn ang="0">
                <a:pos x="T0" y="T1"/>
              </a:cxn>
              <a:cxn ang="0">
                <a:pos x="T2" y="T3"/>
              </a:cxn>
              <a:cxn ang="0">
                <a:pos x="T4" y="T5"/>
              </a:cxn>
              <a:cxn ang="0">
                <a:pos x="T6" y="T7"/>
              </a:cxn>
              <a:cxn ang="0">
                <a:pos x="T8" y="T9"/>
              </a:cxn>
              <a:cxn ang="0">
                <a:pos x="T10" y="T11"/>
              </a:cxn>
            </a:cxnLst>
            <a:rect l="0" t="0" r="r" b="b"/>
            <a:pathLst>
              <a:path w="4096" h="1745">
                <a:moveTo>
                  <a:pt x="0" y="1745"/>
                </a:moveTo>
                <a:cubicBezTo>
                  <a:pt x="4096" y="1745"/>
                  <a:pt x="4096" y="1745"/>
                  <a:pt x="4096" y="1745"/>
                </a:cubicBezTo>
                <a:cubicBezTo>
                  <a:pt x="4096" y="0"/>
                  <a:pt x="4096" y="0"/>
                  <a:pt x="4096" y="0"/>
                </a:cubicBezTo>
                <a:cubicBezTo>
                  <a:pt x="3451" y="283"/>
                  <a:pt x="3236" y="930"/>
                  <a:pt x="2255" y="930"/>
                </a:cubicBezTo>
                <a:cubicBezTo>
                  <a:pt x="1091" y="930"/>
                  <a:pt x="1006" y="1321"/>
                  <a:pt x="0" y="1278"/>
                </a:cubicBezTo>
                <a:lnTo>
                  <a:pt x="0" y="1745"/>
                </a:ln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6"/>
          <p:cNvSpPr>
            <a:spLocks noChangeAspect="1"/>
          </p:cNvSpPr>
          <p:nvPr userDrawn="1"/>
        </p:nvSpPr>
        <p:spPr bwMode="auto">
          <a:xfrm>
            <a:off x="0" y="3212686"/>
            <a:ext cx="9144000" cy="3645314"/>
          </a:xfrm>
          <a:custGeom>
            <a:avLst/>
            <a:gdLst>
              <a:gd name="T0" fmla="*/ 0 w 4096"/>
              <a:gd name="T1" fmla="*/ 1633 h 1633"/>
              <a:gd name="T2" fmla="*/ 4096 w 4096"/>
              <a:gd name="T3" fmla="*/ 1633 h 1633"/>
              <a:gd name="T4" fmla="*/ 4096 w 4096"/>
              <a:gd name="T5" fmla="*/ 1033 h 1633"/>
              <a:gd name="T6" fmla="*/ 1817 w 4096"/>
              <a:gd name="T7" fmla="*/ 0 h 1633"/>
              <a:gd name="T8" fmla="*/ 0 w 4096"/>
              <a:gd name="T9" fmla="*/ 918 h 1633"/>
              <a:gd name="T10" fmla="*/ 0 w 4096"/>
              <a:gd name="T11" fmla="*/ 1633 h 1633"/>
            </a:gdLst>
            <a:ahLst/>
            <a:cxnLst>
              <a:cxn ang="0">
                <a:pos x="T0" y="T1"/>
              </a:cxn>
              <a:cxn ang="0">
                <a:pos x="T2" y="T3"/>
              </a:cxn>
              <a:cxn ang="0">
                <a:pos x="T4" y="T5"/>
              </a:cxn>
              <a:cxn ang="0">
                <a:pos x="T6" y="T7"/>
              </a:cxn>
              <a:cxn ang="0">
                <a:pos x="T8" y="T9"/>
              </a:cxn>
              <a:cxn ang="0">
                <a:pos x="T10" y="T11"/>
              </a:cxn>
            </a:cxnLst>
            <a:rect l="0" t="0" r="r" b="b"/>
            <a:pathLst>
              <a:path w="4096" h="1633">
                <a:moveTo>
                  <a:pt x="0" y="1633"/>
                </a:moveTo>
                <a:cubicBezTo>
                  <a:pt x="4096" y="1633"/>
                  <a:pt x="4096" y="1633"/>
                  <a:pt x="4096" y="1633"/>
                </a:cubicBezTo>
                <a:cubicBezTo>
                  <a:pt x="4096" y="1033"/>
                  <a:pt x="4096" y="1033"/>
                  <a:pt x="4096" y="1033"/>
                </a:cubicBezTo>
                <a:cubicBezTo>
                  <a:pt x="3046" y="934"/>
                  <a:pt x="2984" y="0"/>
                  <a:pt x="1817" y="0"/>
                </a:cubicBezTo>
                <a:cubicBezTo>
                  <a:pt x="849" y="0"/>
                  <a:pt x="641" y="641"/>
                  <a:pt x="0" y="918"/>
                </a:cubicBezTo>
                <a:lnTo>
                  <a:pt x="0" y="1633"/>
                </a:lnTo>
                <a:close/>
              </a:path>
            </a:pathLst>
          </a:custGeom>
          <a:solidFill>
            <a:srgbClr val="FFE57E"/>
          </a:solidFill>
          <a:ln>
            <a:noFill/>
          </a:ln>
        </p:spPr>
        <p:txBody>
          <a:bodyPr vert="horz" wrap="square" lIns="91440" tIns="45720" rIns="91440" bIns="45720" numCol="1" anchor="t" anchorCtr="0" compatLnSpc="1">
            <a:prstTxWarp prst="textNoShape">
              <a:avLst/>
            </a:prstTxWarp>
          </a:bodyPr>
          <a:lstStyle/>
          <a:p>
            <a:endParaRPr lang="sv-SE"/>
          </a:p>
        </p:txBody>
      </p:sp>
      <p:sp>
        <p:nvSpPr>
          <p:cNvPr id="8" name="Rubrik 7"/>
          <p:cNvSpPr>
            <a:spLocks noGrp="1"/>
          </p:cNvSpPr>
          <p:nvPr>
            <p:ph type="title"/>
          </p:nvPr>
        </p:nvSpPr>
        <p:spPr/>
        <p:txBody>
          <a:bodyPr>
            <a:normAutofit/>
          </a:bodyPr>
          <a:lstStyle>
            <a:lvl1pPr>
              <a:defRPr sz="4400"/>
            </a:lvl1pPr>
          </a:lstStyle>
          <a:p>
            <a:r>
              <a:rPr lang="sv-SE" smtClean="0"/>
              <a:t>Klicka här för att ändra format</a:t>
            </a:r>
            <a:endParaRPr lang="sv-SE"/>
          </a:p>
        </p:txBody>
      </p:sp>
      <p:sp>
        <p:nvSpPr>
          <p:cNvPr id="3" name="Underrubrik 2"/>
          <p:cNvSpPr>
            <a:spLocks noGrp="1"/>
          </p:cNvSpPr>
          <p:nvPr>
            <p:ph type="subTitle" idx="1"/>
          </p:nvPr>
        </p:nvSpPr>
        <p:spPr>
          <a:xfrm>
            <a:off x="431800" y="2085931"/>
            <a:ext cx="6400800"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Freeform 8"/>
          <p:cNvSpPr>
            <a:spLocks noChangeAspect="1" noEditPoints="1"/>
          </p:cNvSpPr>
          <p:nvPr userDrawn="1"/>
        </p:nvSpPr>
        <p:spPr bwMode="auto">
          <a:xfrm>
            <a:off x="7596005"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9208774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Kapitel grön">
    <p:spTree>
      <p:nvGrpSpPr>
        <p:cNvPr id="1" name=""/>
        <p:cNvGrpSpPr/>
        <p:nvPr/>
      </p:nvGrpSpPr>
      <p:grpSpPr>
        <a:xfrm>
          <a:off x="0" y="0"/>
          <a:ext cx="0" cy="0"/>
          <a:chOff x="0" y="0"/>
          <a:chExt cx="0" cy="0"/>
        </a:xfrm>
      </p:grpSpPr>
      <p:sp>
        <p:nvSpPr>
          <p:cNvPr id="12" name="Frihandsfigur 11"/>
          <p:cNvSpPr>
            <a:spLocks/>
          </p:cNvSpPr>
          <p:nvPr userDrawn="1"/>
        </p:nvSpPr>
        <p:spPr bwMode="auto">
          <a:xfrm>
            <a:off x="3369820" y="1828596"/>
            <a:ext cx="5774180" cy="5029404"/>
          </a:xfrm>
          <a:custGeom>
            <a:avLst/>
            <a:gdLst>
              <a:gd name="connsiteX0" fmla="*/ 4747499 w 5774180"/>
              <a:gd name="connsiteY0" fmla="*/ 0 h 5029404"/>
              <a:gd name="connsiteX1" fmla="*/ 5008910 w 5774180"/>
              <a:gd name="connsiteY1" fmla="*/ 112680 h 5029404"/>
              <a:gd name="connsiteX2" fmla="*/ 5508104 w 5774180"/>
              <a:gd name="connsiteY2" fmla="*/ 657906 h 5029404"/>
              <a:gd name="connsiteX3" fmla="*/ 5508104 w 5774180"/>
              <a:gd name="connsiteY3" fmla="*/ 658973 h 5029404"/>
              <a:gd name="connsiteX4" fmla="*/ 5508104 w 5774180"/>
              <a:gd name="connsiteY4" fmla="*/ 661328 h 5029404"/>
              <a:gd name="connsiteX5" fmla="*/ 5774180 w 5774180"/>
              <a:gd name="connsiteY5" fmla="*/ 949991 h 5029404"/>
              <a:gd name="connsiteX6" fmla="*/ 5774180 w 5774180"/>
              <a:gd name="connsiteY6" fmla="*/ 5029404 h 5029404"/>
              <a:gd name="connsiteX7" fmla="*/ 5401852 w 5774180"/>
              <a:gd name="connsiteY7" fmla="*/ 5029404 h 5029404"/>
              <a:gd name="connsiteX8" fmla="*/ 2354308 w 5774180"/>
              <a:gd name="connsiteY8" fmla="*/ 5029404 h 5029404"/>
              <a:gd name="connsiteX9" fmla="*/ 0 w 5774180"/>
              <a:gd name="connsiteY9" fmla="*/ 5029404 h 5029404"/>
              <a:gd name="connsiteX10" fmla="*/ 2411159 w 5774180"/>
              <a:gd name="connsiteY10" fmla="*/ 2388089 h 5029404"/>
              <a:gd name="connsiteX11" fmla="*/ 4487905 w 5774180"/>
              <a:gd name="connsiteY11" fmla="*/ 112680 h 5029404"/>
              <a:gd name="connsiteX12" fmla="*/ 4747499 w 5774180"/>
              <a:gd name="connsiteY12" fmla="*/ 0 h 502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180" h="5029404">
                <a:moveTo>
                  <a:pt x="4747499" y="0"/>
                </a:moveTo>
                <a:cubicBezTo>
                  <a:pt x="4842915" y="0"/>
                  <a:pt x="4938635" y="37560"/>
                  <a:pt x="5008910" y="112680"/>
                </a:cubicBezTo>
                <a:cubicBezTo>
                  <a:pt x="5008910" y="112680"/>
                  <a:pt x="5008910" y="112680"/>
                  <a:pt x="5508104" y="657906"/>
                </a:cubicBezTo>
                <a:cubicBezTo>
                  <a:pt x="5508104" y="657906"/>
                  <a:pt x="5508104" y="657906"/>
                  <a:pt x="5508104" y="658973"/>
                </a:cubicBezTo>
                <a:lnTo>
                  <a:pt x="5508104" y="661328"/>
                </a:lnTo>
                <a:lnTo>
                  <a:pt x="5774180" y="949991"/>
                </a:lnTo>
                <a:lnTo>
                  <a:pt x="5774180" y="5029404"/>
                </a:lnTo>
                <a:lnTo>
                  <a:pt x="5401852" y="5029404"/>
                </a:lnTo>
                <a:lnTo>
                  <a:pt x="2354308" y="5029404"/>
                </a:lnTo>
                <a:lnTo>
                  <a:pt x="0" y="5029404"/>
                </a:lnTo>
                <a:cubicBezTo>
                  <a:pt x="0" y="5029404"/>
                  <a:pt x="0" y="5029404"/>
                  <a:pt x="2411159" y="2388089"/>
                </a:cubicBezTo>
                <a:cubicBezTo>
                  <a:pt x="2411159" y="2388089"/>
                  <a:pt x="2411159" y="2388089"/>
                  <a:pt x="4487905" y="112680"/>
                </a:cubicBezTo>
                <a:cubicBezTo>
                  <a:pt x="4556969" y="37560"/>
                  <a:pt x="4652082" y="0"/>
                  <a:pt x="4747499" y="0"/>
                </a:cubicBezTo>
                <a:close/>
              </a:path>
            </a:pathLst>
          </a:custGeom>
          <a:solidFill>
            <a:srgbClr val="B0CB0B"/>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13" name="Freeform 6"/>
          <p:cNvSpPr>
            <a:spLocks/>
          </p:cNvSpPr>
          <p:nvPr userDrawn="1"/>
        </p:nvSpPr>
        <p:spPr bwMode="auto">
          <a:xfrm>
            <a:off x="899592" y="3245534"/>
            <a:ext cx="6812666" cy="3612466"/>
          </a:xfrm>
          <a:custGeom>
            <a:avLst/>
            <a:gdLst>
              <a:gd name="T0" fmla="*/ 2651 w 2651"/>
              <a:gd name="T1" fmla="*/ 1406 h 1406"/>
              <a:gd name="T2" fmla="*/ 1866 w 2651"/>
              <a:gd name="T3" fmla="*/ 552 h 1406"/>
              <a:gd name="T4" fmla="*/ 1839 w 2651"/>
              <a:gd name="T5" fmla="*/ 572 h 1406"/>
              <a:gd name="T6" fmla="*/ 1866 w 2651"/>
              <a:gd name="T7" fmla="*/ 552 h 1406"/>
              <a:gd name="T8" fmla="*/ 1401 w 2651"/>
              <a:gd name="T9" fmla="*/ 47 h 1406"/>
              <a:gd name="T10" fmla="*/ 1240 w 2651"/>
              <a:gd name="T11" fmla="*/ 47 h 1406"/>
              <a:gd name="T12" fmla="*/ 843 w 2651"/>
              <a:gd name="T13" fmla="*/ 481 h 1406"/>
              <a:gd name="T14" fmla="*/ 0 w 2651"/>
              <a:gd name="T15" fmla="*/ 1406 h 1406"/>
              <a:gd name="T16" fmla="*/ 2651 w 2651"/>
              <a:gd name="T17"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1" h="1406">
                <a:moveTo>
                  <a:pt x="2651" y="1406"/>
                </a:moveTo>
                <a:cubicBezTo>
                  <a:pt x="1866" y="552"/>
                  <a:pt x="1866" y="552"/>
                  <a:pt x="1866" y="552"/>
                </a:cubicBezTo>
                <a:cubicBezTo>
                  <a:pt x="1857" y="559"/>
                  <a:pt x="1849" y="566"/>
                  <a:pt x="1839" y="572"/>
                </a:cubicBezTo>
                <a:cubicBezTo>
                  <a:pt x="1849" y="566"/>
                  <a:pt x="1857" y="559"/>
                  <a:pt x="1866" y="552"/>
                </a:cubicBezTo>
                <a:cubicBezTo>
                  <a:pt x="1401" y="47"/>
                  <a:pt x="1401" y="47"/>
                  <a:pt x="1401" y="47"/>
                </a:cubicBezTo>
                <a:cubicBezTo>
                  <a:pt x="1358" y="0"/>
                  <a:pt x="1284" y="0"/>
                  <a:pt x="1240" y="47"/>
                </a:cubicBezTo>
                <a:cubicBezTo>
                  <a:pt x="843" y="481"/>
                  <a:pt x="843" y="481"/>
                  <a:pt x="843" y="481"/>
                </a:cubicBezTo>
                <a:cubicBezTo>
                  <a:pt x="0" y="1406"/>
                  <a:pt x="0" y="1406"/>
                  <a:pt x="0" y="1406"/>
                </a:cubicBezTo>
                <a:lnTo>
                  <a:pt x="2651" y="1406"/>
                </a:lnTo>
                <a:close/>
              </a:path>
            </a:pathLst>
          </a:custGeom>
          <a:solidFill>
            <a:srgbClr val="D2E182"/>
          </a:solidFill>
          <a:ln>
            <a:noFill/>
          </a:ln>
        </p:spPr>
        <p:txBody>
          <a:bodyPr vert="horz" wrap="square" lIns="91440" tIns="45720" rIns="91440" bIns="45720" numCol="1" anchor="t" anchorCtr="0" compatLnSpc="1">
            <a:prstTxWarp prst="textNoShape">
              <a:avLst/>
            </a:prstTxWarp>
          </a:bodyPr>
          <a:lstStyle/>
          <a:p>
            <a:pPr lvl="0"/>
            <a:endParaRPr lang="sv-SE"/>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31800" y="1844675"/>
            <a:ext cx="5076304" cy="42132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dirty="0"/>
          </a:p>
        </p:txBody>
      </p:sp>
      <p:sp>
        <p:nvSpPr>
          <p:cNvPr id="10" name="Freeform 8"/>
          <p:cNvSpPr>
            <a:spLocks noChangeAspect="1" noEditPoints="1"/>
          </p:cNvSpPr>
          <p:nvPr userDrawn="1"/>
        </p:nvSpPr>
        <p:spPr bwMode="auto">
          <a:xfrm>
            <a:off x="7596005"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8457331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Kapitel blå">
    <p:spTree>
      <p:nvGrpSpPr>
        <p:cNvPr id="1" name=""/>
        <p:cNvGrpSpPr/>
        <p:nvPr/>
      </p:nvGrpSpPr>
      <p:grpSpPr>
        <a:xfrm>
          <a:off x="0" y="0"/>
          <a:ext cx="0" cy="0"/>
          <a:chOff x="0" y="0"/>
          <a:chExt cx="0" cy="0"/>
        </a:xfrm>
      </p:grpSpPr>
      <p:sp>
        <p:nvSpPr>
          <p:cNvPr id="13" name="Frihandsfigur 12"/>
          <p:cNvSpPr>
            <a:spLocks/>
          </p:cNvSpPr>
          <p:nvPr userDrawn="1"/>
        </p:nvSpPr>
        <p:spPr bwMode="auto">
          <a:xfrm>
            <a:off x="3369820" y="1828596"/>
            <a:ext cx="5774180" cy="5029404"/>
          </a:xfrm>
          <a:custGeom>
            <a:avLst/>
            <a:gdLst>
              <a:gd name="connsiteX0" fmla="*/ 4747499 w 5774180"/>
              <a:gd name="connsiteY0" fmla="*/ 0 h 5029404"/>
              <a:gd name="connsiteX1" fmla="*/ 5008910 w 5774180"/>
              <a:gd name="connsiteY1" fmla="*/ 112680 h 5029404"/>
              <a:gd name="connsiteX2" fmla="*/ 5508104 w 5774180"/>
              <a:gd name="connsiteY2" fmla="*/ 657906 h 5029404"/>
              <a:gd name="connsiteX3" fmla="*/ 5508104 w 5774180"/>
              <a:gd name="connsiteY3" fmla="*/ 658973 h 5029404"/>
              <a:gd name="connsiteX4" fmla="*/ 5508104 w 5774180"/>
              <a:gd name="connsiteY4" fmla="*/ 661328 h 5029404"/>
              <a:gd name="connsiteX5" fmla="*/ 5774180 w 5774180"/>
              <a:gd name="connsiteY5" fmla="*/ 949991 h 5029404"/>
              <a:gd name="connsiteX6" fmla="*/ 5774180 w 5774180"/>
              <a:gd name="connsiteY6" fmla="*/ 5029404 h 5029404"/>
              <a:gd name="connsiteX7" fmla="*/ 5401852 w 5774180"/>
              <a:gd name="connsiteY7" fmla="*/ 5029404 h 5029404"/>
              <a:gd name="connsiteX8" fmla="*/ 2354308 w 5774180"/>
              <a:gd name="connsiteY8" fmla="*/ 5029404 h 5029404"/>
              <a:gd name="connsiteX9" fmla="*/ 0 w 5774180"/>
              <a:gd name="connsiteY9" fmla="*/ 5029404 h 5029404"/>
              <a:gd name="connsiteX10" fmla="*/ 2411159 w 5774180"/>
              <a:gd name="connsiteY10" fmla="*/ 2388089 h 5029404"/>
              <a:gd name="connsiteX11" fmla="*/ 4487905 w 5774180"/>
              <a:gd name="connsiteY11" fmla="*/ 112680 h 5029404"/>
              <a:gd name="connsiteX12" fmla="*/ 4747499 w 5774180"/>
              <a:gd name="connsiteY12" fmla="*/ 0 h 502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180" h="5029404">
                <a:moveTo>
                  <a:pt x="4747499" y="0"/>
                </a:moveTo>
                <a:cubicBezTo>
                  <a:pt x="4842915" y="0"/>
                  <a:pt x="4938635" y="37560"/>
                  <a:pt x="5008910" y="112680"/>
                </a:cubicBezTo>
                <a:cubicBezTo>
                  <a:pt x="5008910" y="112680"/>
                  <a:pt x="5008910" y="112680"/>
                  <a:pt x="5508104" y="657906"/>
                </a:cubicBezTo>
                <a:cubicBezTo>
                  <a:pt x="5508104" y="657906"/>
                  <a:pt x="5508104" y="657906"/>
                  <a:pt x="5508104" y="658973"/>
                </a:cubicBezTo>
                <a:lnTo>
                  <a:pt x="5508104" y="661328"/>
                </a:lnTo>
                <a:lnTo>
                  <a:pt x="5774180" y="949991"/>
                </a:lnTo>
                <a:lnTo>
                  <a:pt x="5774180" y="5029404"/>
                </a:lnTo>
                <a:lnTo>
                  <a:pt x="5401852" y="5029404"/>
                </a:lnTo>
                <a:lnTo>
                  <a:pt x="2354308" y="5029404"/>
                </a:lnTo>
                <a:lnTo>
                  <a:pt x="0" y="5029404"/>
                </a:lnTo>
                <a:cubicBezTo>
                  <a:pt x="0" y="5029404"/>
                  <a:pt x="0" y="5029404"/>
                  <a:pt x="2411159" y="2388089"/>
                </a:cubicBezTo>
                <a:cubicBezTo>
                  <a:pt x="2411159" y="2388089"/>
                  <a:pt x="2411159" y="2388089"/>
                  <a:pt x="4487905" y="112680"/>
                </a:cubicBezTo>
                <a:cubicBezTo>
                  <a:pt x="4556969" y="37560"/>
                  <a:pt x="4652082" y="0"/>
                  <a:pt x="4747499" y="0"/>
                </a:cubicBezTo>
                <a:close/>
              </a:path>
            </a:pathLst>
          </a:custGeom>
          <a:solidFill>
            <a:srgbClr val="009FE4"/>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15" name="Freeform 6"/>
          <p:cNvSpPr>
            <a:spLocks/>
          </p:cNvSpPr>
          <p:nvPr userDrawn="1"/>
        </p:nvSpPr>
        <p:spPr bwMode="auto">
          <a:xfrm>
            <a:off x="899592" y="3245534"/>
            <a:ext cx="6812666" cy="3612466"/>
          </a:xfrm>
          <a:custGeom>
            <a:avLst/>
            <a:gdLst>
              <a:gd name="T0" fmla="*/ 2651 w 2651"/>
              <a:gd name="T1" fmla="*/ 1406 h 1406"/>
              <a:gd name="T2" fmla="*/ 1866 w 2651"/>
              <a:gd name="T3" fmla="*/ 552 h 1406"/>
              <a:gd name="T4" fmla="*/ 1839 w 2651"/>
              <a:gd name="T5" fmla="*/ 572 h 1406"/>
              <a:gd name="T6" fmla="*/ 1866 w 2651"/>
              <a:gd name="T7" fmla="*/ 552 h 1406"/>
              <a:gd name="T8" fmla="*/ 1401 w 2651"/>
              <a:gd name="T9" fmla="*/ 47 h 1406"/>
              <a:gd name="T10" fmla="*/ 1240 w 2651"/>
              <a:gd name="T11" fmla="*/ 47 h 1406"/>
              <a:gd name="T12" fmla="*/ 843 w 2651"/>
              <a:gd name="T13" fmla="*/ 481 h 1406"/>
              <a:gd name="T14" fmla="*/ 0 w 2651"/>
              <a:gd name="T15" fmla="*/ 1406 h 1406"/>
              <a:gd name="T16" fmla="*/ 2651 w 2651"/>
              <a:gd name="T17"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1" h="1406">
                <a:moveTo>
                  <a:pt x="2651" y="1406"/>
                </a:moveTo>
                <a:cubicBezTo>
                  <a:pt x="1866" y="552"/>
                  <a:pt x="1866" y="552"/>
                  <a:pt x="1866" y="552"/>
                </a:cubicBezTo>
                <a:cubicBezTo>
                  <a:pt x="1857" y="559"/>
                  <a:pt x="1849" y="566"/>
                  <a:pt x="1839" y="572"/>
                </a:cubicBezTo>
                <a:cubicBezTo>
                  <a:pt x="1849" y="566"/>
                  <a:pt x="1857" y="559"/>
                  <a:pt x="1866" y="552"/>
                </a:cubicBezTo>
                <a:cubicBezTo>
                  <a:pt x="1401" y="47"/>
                  <a:pt x="1401" y="47"/>
                  <a:pt x="1401" y="47"/>
                </a:cubicBezTo>
                <a:cubicBezTo>
                  <a:pt x="1358" y="0"/>
                  <a:pt x="1284" y="0"/>
                  <a:pt x="1240" y="47"/>
                </a:cubicBezTo>
                <a:cubicBezTo>
                  <a:pt x="843" y="481"/>
                  <a:pt x="843" y="481"/>
                  <a:pt x="843" y="481"/>
                </a:cubicBezTo>
                <a:cubicBezTo>
                  <a:pt x="0" y="1406"/>
                  <a:pt x="0" y="1406"/>
                  <a:pt x="0" y="1406"/>
                </a:cubicBezTo>
                <a:lnTo>
                  <a:pt x="2651" y="1406"/>
                </a:lnTo>
                <a:close/>
              </a:path>
            </a:pathLst>
          </a:custGeom>
          <a:solidFill>
            <a:srgbClr val="7DC8F0"/>
          </a:solidFill>
          <a:ln>
            <a:noFill/>
          </a:ln>
        </p:spPr>
        <p:txBody>
          <a:bodyPr vert="horz" wrap="square" lIns="91440" tIns="45720" rIns="91440" bIns="45720" numCol="1" anchor="t" anchorCtr="0" compatLnSpc="1">
            <a:prstTxWarp prst="textNoShape">
              <a:avLst/>
            </a:prstTxWarp>
          </a:bodyPr>
          <a:lstStyle/>
          <a:p>
            <a:pPr lvl="0"/>
            <a:endParaRPr lang="sv-SE"/>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31800" y="1844675"/>
            <a:ext cx="5076304" cy="42132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dirty="0"/>
          </a:p>
        </p:txBody>
      </p:sp>
      <p:sp>
        <p:nvSpPr>
          <p:cNvPr id="11" name="Freeform 8"/>
          <p:cNvSpPr>
            <a:spLocks noChangeAspect="1" noEditPoints="1"/>
          </p:cNvSpPr>
          <p:nvPr userDrawn="1"/>
        </p:nvSpPr>
        <p:spPr bwMode="auto">
          <a:xfrm>
            <a:off x="7596005"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2821427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Kapitel rosa">
    <p:spTree>
      <p:nvGrpSpPr>
        <p:cNvPr id="1" name=""/>
        <p:cNvGrpSpPr/>
        <p:nvPr/>
      </p:nvGrpSpPr>
      <p:grpSpPr>
        <a:xfrm>
          <a:off x="0" y="0"/>
          <a:ext cx="0" cy="0"/>
          <a:chOff x="0" y="0"/>
          <a:chExt cx="0" cy="0"/>
        </a:xfrm>
      </p:grpSpPr>
      <p:sp>
        <p:nvSpPr>
          <p:cNvPr id="12" name="Frihandsfigur 11"/>
          <p:cNvSpPr>
            <a:spLocks/>
          </p:cNvSpPr>
          <p:nvPr userDrawn="1"/>
        </p:nvSpPr>
        <p:spPr bwMode="auto">
          <a:xfrm>
            <a:off x="3369820" y="1828596"/>
            <a:ext cx="5774180" cy="5029404"/>
          </a:xfrm>
          <a:custGeom>
            <a:avLst/>
            <a:gdLst>
              <a:gd name="connsiteX0" fmla="*/ 4747499 w 5774180"/>
              <a:gd name="connsiteY0" fmla="*/ 0 h 5029404"/>
              <a:gd name="connsiteX1" fmla="*/ 5008910 w 5774180"/>
              <a:gd name="connsiteY1" fmla="*/ 112680 h 5029404"/>
              <a:gd name="connsiteX2" fmla="*/ 5508104 w 5774180"/>
              <a:gd name="connsiteY2" fmla="*/ 657906 h 5029404"/>
              <a:gd name="connsiteX3" fmla="*/ 5508104 w 5774180"/>
              <a:gd name="connsiteY3" fmla="*/ 658973 h 5029404"/>
              <a:gd name="connsiteX4" fmla="*/ 5508104 w 5774180"/>
              <a:gd name="connsiteY4" fmla="*/ 661328 h 5029404"/>
              <a:gd name="connsiteX5" fmla="*/ 5774180 w 5774180"/>
              <a:gd name="connsiteY5" fmla="*/ 949991 h 5029404"/>
              <a:gd name="connsiteX6" fmla="*/ 5774180 w 5774180"/>
              <a:gd name="connsiteY6" fmla="*/ 5029404 h 5029404"/>
              <a:gd name="connsiteX7" fmla="*/ 5401852 w 5774180"/>
              <a:gd name="connsiteY7" fmla="*/ 5029404 h 5029404"/>
              <a:gd name="connsiteX8" fmla="*/ 2354308 w 5774180"/>
              <a:gd name="connsiteY8" fmla="*/ 5029404 h 5029404"/>
              <a:gd name="connsiteX9" fmla="*/ 0 w 5774180"/>
              <a:gd name="connsiteY9" fmla="*/ 5029404 h 5029404"/>
              <a:gd name="connsiteX10" fmla="*/ 2411159 w 5774180"/>
              <a:gd name="connsiteY10" fmla="*/ 2388089 h 5029404"/>
              <a:gd name="connsiteX11" fmla="*/ 4487905 w 5774180"/>
              <a:gd name="connsiteY11" fmla="*/ 112680 h 5029404"/>
              <a:gd name="connsiteX12" fmla="*/ 4747499 w 5774180"/>
              <a:gd name="connsiteY12" fmla="*/ 0 h 502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180" h="5029404">
                <a:moveTo>
                  <a:pt x="4747499" y="0"/>
                </a:moveTo>
                <a:cubicBezTo>
                  <a:pt x="4842915" y="0"/>
                  <a:pt x="4938635" y="37560"/>
                  <a:pt x="5008910" y="112680"/>
                </a:cubicBezTo>
                <a:cubicBezTo>
                  <a:pt x="5008910" y="112680"/>
                  <a:pt x="5008910" y="112680"/>
                  <a:pt x="5508104" y="657906"/>
                </a:cubicBezTo>
                <a:cubicBezTo>
                  <a:pt x="5508104" y="657906"/>
                  <a:pt x="5508104" y="657906"/>
                  <a:pt x="5508104" y="658973"/>
                </a:cubicBezTo>
                <a:lnTo>
                  <a:pt x="5508104" y="661328"/>
                </a:lnTo>
                <a:lnTo>
                  <a:pt x="5774180" y="949991"/>
                </a:lnTo>
                <a:lnTo>
                  <a:pt x="5774180" y="5029404"/>
                </a:lnTo>
                <a:lnTo>
                  <a:pt x="5401852" y="5029404"/>
                </a:lnTo>
                <a:lnTo>
                  <a:pt x="2354308" y="5029404"/>
                </a:lnTo>
                <a:lnTo>
                  <a:pt x="0" y="5029404"/>
                </a:lnTo>
                <a:cubicBezTo>
                  <a:pt x="0" y="5029404"/>
                  <a:pt x="0" y="5029404"/>
                  <a:pt x="2411159" y="2388089"/>
                </a:cubicBezTo>
                <a:cubicBezTo>
                  <a:pt x="2411159" y="2388089"/>
                  <a:pt x="2411159" y="2388089"/>
                  <a:pt x="4487905" y="112680"/>
                </a:cubicBezTo>
                <a:cubicBezTo>
                  <a:pt x="4556969" y="37560"/>
                  <a:pt x="4652082" y="0"/>
                  <a:pt x="4747499"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15" name="Freeform 6"/>
          <p:cNvSpPr>
            <a:spLocks/>
          </p:cNvSpPr>
          <p:nvPr userDrawn="1"/>
        </p:nvSpPr>
        <p:spPr bwMode="auto">
          <a:xfrm>
            <a:off x="899592" y="3245534"/>
            <a:ext cx="6812666" cy="3612466"/>
          </a:xfrm>
          <a:custGeom>
            <a:avLst/>
            <a:gdLst>
              <a:gd name="T0" fmla="*/ 2651 w 2651"/>
              <a:gd name="T1" fmla="*/ 1406 h 1406"/>
              <a:gd name="T2" fmla="*/ 1866 w 2651"/>
              <a:gd name="T3" fmla="*/ 552 h 1406"/>
              <a:gd name="T4" fmla="*/ 1839 w 2651"/>
              <a:gd name="T5" fmla="*/ 572 h 1406"/>
              <a:gd name="T6" fmla="*/ 1866 w 2651"/>
              <a:gd name="T7" fmla="*/ 552 h 1406"/>
              <a:gd name="T8" fmla="*/ 1401 w 2651"/>
              <a:gd name="T9" fmla="*/ 47 h 1406"/>
              <a:gd name="T10" fmla="*/ 1240 w 2651"/>
              <a:gd name="T11" fmla="*/ 47 h 1406"/>
              <a:gd name="T12" fmla="*/ 843 w 2651"/>
              <a:gd name="T13" fmla="*/ 481 h 1406"/>
              <a:gd name="T14" fmla="*/ 0 w 2651"/>
              <a:gd name="T15" fmla="*/ 1406 h 1406"/>
              <a:gd name="T16" fmla="*/ 2651 w 2651"/>
              <a:gd name="T17"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1" h="1406">
                <a:moveTo>
                  <a:pt x="2651" y="1406"/>
                </a:moveTo>
                <a:cubicBezTo>
                  <a:pt x="1866" y="552"/>
                  <a:pt x="1866" y="552"/>
                  <a:pt x="1866" y="552"/>
                </a:cubicBezTo>
                <a:cubicBezTo>
                  <a:pt x="1857" y="559"/>
                  <a:pt x="1849" y="566"/>
                  <a:pt x="1839" y="572"/>
                </a:cubicBezTo>
                <a:cubicBezTo>
                  <a:pt x="1849" y="566"/>
                  <a:pt x="1857" y="559"/>
                  <a:pt x="1866" y="552"/>
                </a:cubicBezTo>
                <a:cubicBezTo>
                  <a:pt x="1401" y="47"/>
                  <a:pt x="1401" y="47"/>
                  <a:pt x="1401" y="47"/>
                </a:cubicBezTo>
                <a:cubicBezTo>
                  <a:pt x="1358" y="0"/>
                  <a:pt x="1284" y="0"/>
                  <a:pt x="1240" y="47"/>
                </a:cubicBezTo>
                <a:cubicBezTo>
                  <a:pt x="843" y="481"/>
                  <a:pt x="843" y="481"/>
                  <a:pt x="843" y="481"/>
                </a:cubicBezTo>
                <a:cubicBezTo>
                  <a:pt x="0" y="1406"/>
                  <a:pt x="0" y="1406"/>
                  <a:pt x="0" y="1406"/>
                </a:cubicBezTo>
                <a:lnTo>
                  <a:pt x="2651" y="1406"/>
                </a:lnTo>
                <a:close/>
              </a:path>
            </a:pathLst>
          </a:custGeom>
          <a:solidFill>
            <a:srgbClr val="F0A5C3"/>
          </a:solidFill>
          <a:ln>
            <a:noFill/>
          </a:ln>
        </p:spPr>
        <p:txBody>
          <a:bodyPr vert="horz" wrap="square" lIns="91440" tIns="45720" rIns="91440" bIns="45720" numCol="1" anchor="t" anchorCtr="0" compatLnSpc="1">
            <a:prstTxWarp prst="textNoShape">
              <a:avLst/>
            </a:prstTxWarp>
          </a:bodyPr>
          <a:lstStyle/>
          <a:p>
            <a:pPr lvl="0"/>
            <a:endParaRPr lang="sv-SE"/>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31800" y="1844675"/>
            <a:ext cx="5076304" cy="42132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dirty="0"/>
          </a:p>
        </p:txBody>
      </p:sp>
      <p:sp>
        <p:nvSpPr>
          <p:cNvPr id="10" name="Freeform 8"/>
          <p:cNvSpPr>
            <a:spLocks noChangeAspect="1" noEditPoints="1"/>
          </p:cNvSpPr>
          <p:nvPr userDrawn="1"/>
        </p:nvSpPr>
        <p:spPr bwMode="auto">
          <a:xfrm>
            <a:off x="7596005"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901276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Kapitel gul">
    <p:spTree>
      <p:nvGrpSpPr>
        <p:cNvPr id="1" name=""/>
        <p:cNvGrpSpPr/>
        <p:nvPr/>
      </p:nvGrpSpPr>
      <p:grpSpPr>
        <a:xfrm>
          <a:off x="0" y="0"/>
          <a:ext cx="0" cy="0"/>
          <a:chOff x="0" y="0"/>
          <a:chExt cx="0" cy="0"/>
        </a:xfrm>
      </p:grpSpPr>
      <p:sp>
        <p:nvSpPr>
          <p:cNvPr id="19" name="Frihandsfigur 18"/>
          <p:cNvSpPr>
            <a:spLocks/>
          </p:cNvSpPr>
          <p:nvPr userDrawn="1"/>
        </p:nvSpPr>
        <p:spPr bwMode="auto">
          <a:xfrm>
            <a:off x="3369820" y="1828596"/>
            <a:ext cx="5774180" cy="5029404"/>
          </a:xfrm>
          <a:custGeom>
            <a:avLst/>
            <a:gdLst>
              <a:gd name="connsiteX0" fmla="*/ 4747499 w 5774180"/>
              <a:gd name="connsiteY0" fmla="*/ 0 h 5029404"/>
              <a:gd name="connsiteX1" fmla="*/ 5008910 w 5774180"/>
              <a:gd name="connsiteY1" fmla="*/ 112680 h 5029404"/>
              <a:gd name="connsiteX2" fmla="*/ 5508104 w 5774180"/>
              <a:gd name="connsiteY2" fmla="*/ 657906 h 5029404"/>
              <a:gd name="connsiteX3" fmla="*/ 5508104 w 5774180"/>
              <a:gd name="connsiteY3" fmla="*/ 658973 h 5029404"/>
              <a:gd name="connsiteX4" fmla="*/ 5508104 w 5774180"/>
              <a:gd name="connsiteY4" fmla="*/ 661328 h 5029404"/>
              <a:gd name="connsiteX5" fmla="*/ 5774180 w 5774180"/>
              <a:gd name="connsiteY5" fmla="*/ 949991 h 5029404"/>
              <a:gd name="connsiteX6" fmla="*/ 5774180 w 5774180"/>
              <a:gd name="connsiteY6" fmla="*/ 5029404 h 5029404"/>
              <a:gd name="connsiteX7" fmla="*/ 5401852 w 5774180"/>
              <a:gd name="connsiteY7" fmla="*/ 5029404 h 5029404"/>
              <a:gd name="connsiteX8" fmla="*/ 2354308 w 5774180"/>
              <a:gd name="connsiteY8" fmla="*/ 5029404 h 5029404"/>
              <a:gd name="connsiteX9" fmla="*/ 0 w 5774180"/>
              <a:gd name="connsiteY9" fmla="*/ 5029404 h 5029404"/>
              <a:gd name="connsiteX10" fmla="*/ 2411159 w 5774180"/>
              <a:gd name="connsiteY10" fmla="*/ 2388089 h 5029404"/>
              <a:gd name="connsiteX11" fmla="*/ 4487905 w 5774180"/>
              <a:gd name="connsiteY11" fmla="*/ 112680 h 5029404"/>
              <a:gd name="connsiteX12" fmla="*/ 4747499 w 5774180"/>
              <a:gd name="connsiteY12" fmla="*/ 0 h 502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180" h="5029404">
                <a:moveTo>
                  <a:pt x="4747499" y="0"/>
                </a:moveTo>
                <a:cubicBezTo>
                  <a:pt x="4842915" y="0"/>
                  <a:pt x="4938635" y="37560"/>
                  <a:pt x="5008910" y="112680"/>
                </a:cubicBezTo>
                <a:cubicBezTo>
                  <a:pt x="5008910" y="112680"/>
                  <a:pt x="5008910" y="112680"/>
                  <a:pt x="5508104" y="657906"/>
                </a:cubicBezTo>
                <a:cubicBezTo>
                  <a:pt x="5508104" y="657906"/>
                  <a:pt x="5508104" y="657906"/>
                  <a:pt x="5508104" y="658973"/>
                </a:cubicBezTo>
                <a:lnTo>
                  <a:pt x="5508104" y="661328"/>
                </a:lnTo>
                <a:lnTo>
                  <a:pt x="5774180" y="949991"/>
                </a:lnTo>
                <a:lnTo>
                  <a:pt x="5774180" y="5029404"/>
                </a:lnTo>
                <a:lnTo>
                  <a:pt x="5401852" y="5029404"/>
                </a:lnTo>
                <a:lnTo>
                  <a:pt x="2354308" y="5029404"/>
                </a:lnTo>
                <a:lnTo>
                  <a:pt x="0" y="5029404"/>
                </a:lnTo>
                <a:cubicBezTo>
                  <a:pt x="0" y="5029404"/>
                  <a:pt x="0" y="5029404"/>
                  <a:pt x="2411159" y="2388089"/>
                </a:cubicBezTo>
                <a:cubicBezTo>
                  <a:pt x="2411159" y="2388089"/>
                  <a:pt x="2411159" y="2388089"/>
                  <a:pt x="4487905" y="112680"/>
                </a:cubicBezTo>
                <a:cubicBezTo>
                  <a:pt x="4556969" y="37560"/>
                  <a:pt x="4652082" y="0"/>
                  <a:pt x="4747499" y="0"/>
                </a:cubicBezTo>
                <a:close/>
              </a:path>
            </a:pathLst>
          </a:custGeom>
          <a:solidFill>
            <a:srgbClr val="FFB900"/>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12" name="Freeform 6"/>
          <p:cNvSpPr>
            <a:spLocks/>
          </p:cNvSpPr>
          <p:nvPr userDrawn="1"/>
        </p:nvSpPr>
        <p:spPr bwMode="auto">
          <a:xfrm>
            <a:off x="899592" y="3245534"/>
            <a:ext cx="6812666" cy="3612466"/>
          </a:xfrm>
          <a:custGeom>
            <a:avLst/>
            <a:gdLst>
              <a:gd name="T0" fmla="*/ 2651 w 2651"/>
              <a:gd name="T1" fmla="*/ 1406 h 1406"/>
              <a:gd name="T2" fmla="*/ 1866 w 2651"/>
              <a:gd name="T3" fmla="*/ 552 h 1406"/>
              <a:gd name="T4" fmla="*/ 1839 w 2651"/>
              <a:gd name="T5" fmla="*/ 572 h 1406"/>
              <a:gd name="T6" fmla="*/ 1866 w 2651"/>
              <a:gd name="T7" fmla="*/ 552 h 1406"/>
              <a:gd name="T8" fmla="*/ 1401 w 2651"/>
              <a:gd name="T9" fmla="*/ 47 h 1406"/>
              <a:gd name="T10" fmla="*/ 1240 w 2651"/>
              <a:gd name="T11" fmla="*/ 47 h 1406"/>
              <a:gd name="T12" fmla="*/ 843 w 2651"/>
              <a:gd name="T13" fmla="*/ 481 h 1406"/>
              <a:gd name="T14" fmla="*/ 0 w 2651"/>
              <a:gd name="T15" fmla="*/ 1406 h 1406"/>
              <a:gd name="T16" fmla="*/ 2651 w 2651"/>
              <a:gd name="T17"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1" h="1406">
                <a:moveTo>
                  <a:pt x="2651" y="1406"/>
                </a:moveTo>
                <a:cubicBezTo>
                  <a:pt x="1866" y="552"/>
                  <a:pt x="1866" y="552"/>
                  <a:pt x="1866" y="552"/>
                </a:cubicBezTo>
                <a:cubicBezTo>
                  <a:pt x="1857" y="559"/>
                  <a:pt x="1849" y="566"/>
                  <a:pt x="1839" y="572"/>
                </a:cubicBezTo>
                <a:cubicBezTo>
                  <a:pt x="1849" y="566"/>
                  <a:pt x="1857" y="559"/>
                  <a:pt x="1866" y="552"/>
                </a:cubicBezTo>
                <a:cubicBezTo>
                  <a:pt x="1401" y="47"/>
                  <a:pt x="1401" y="47"/>
                  <a:pt x="1401" y="47"/>
                </a:cubicBezTo>
                <a:cubicBezTo>
                  <a:pt x="1358" y="0"/>
                  <a:pt x="1284" y="0"/>
                  <a:pt x="1240" y="47"/>
                </a:cubicBezTo>
                <a:cubicBezTo>
                  <a:pt x="843" y="481"/>
                  <a:pt x="843" y="481"/>
                  <a:pt x="843" y="481"/>
                </a:cubicBezTo>
                <a:cubicBezTo>
                  <a:pt x="0" y="1406"/>
                  <a:pt x="0" y="1406"/>
                  <a:pt x="0" y="1406"/>
                </a:cubicBezTo>
                <a:lnTo>
                  <a:pt x="2651" y="1406"/>
                </a:lnTo>
                <a:close/>
              </a:path>
            </a:pathLst>
          </a:custGeom>
          <a:solidFill>
            <a:srgbClr val="FFE57E"/>
          </a:solidFill>
          <a:ln>
            <a:noFill/>
          </a:ln>
        </p:spPr>
        <p:txBody>
          <a:bodyPr vert="horz" wrap="square" lIns="91440" tIns="45720" rIns="91440" bIns="45720" numCol="1" anchor="t" anchorCtr="0" compatLnSpc="1">
            <a:prstTxWarp prst="textNoShape">
              <a:avLst/>
            </a:prstTxWarp>
          </a:bodyPr>
          <a:lstStyle/>
          <a:p>
            <a:pPr lvl="0"/>
            <a:endParaRPr lang="sv-SE"/>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31800" y="1844675"/>
            <a:ext cx="5076304" cy="42132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dirty="0"/>
          </a:p>
        </p:txBody>
      </p:sp>
      <p:sp>
        <p:nvSpPr>
          <p:cNvPr id="11" name="Freeform 8"/>
          <p:cNvSpPr>
            <a:spLocks noChangeAspect="1" noEditPoints="1"/>
          </p:cNvSpPr>
          <p:nvPr userDrawn="1"/>
        </p:nvSpPr>
        <p:spPr bwMode="auto">
          <a:xfrm>
            <a:off x="7596005"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4408809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a:p>
        </p:txBody>
      </p:sp>
    </p:spTree>
    <p:extLst>
      <p:ext uri="{BB962C8B-B14F-4D97-AF65-F5344CB8AC3E}">
        <p14:creationId xmlns:p14="http://schemas.microsoft.com/office/powerpoint/2010/main" val="1637318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6" name="Rak 25"/>
          <p:cNvCxnSpPr/>
          <p:nvPr userDrawn="1"/>
        </p:nvCxnSpPr>
        <p:spPr>
          <a:xfrm>
            <a:off x="431664" y="6230344"/>
            <a:ext cx="8280400" cy="0"/>
          </a:xfrm>
          <a:prstGeom prst="line">
            <a:avLst/>
          </a:prstGeom>
          <a:ln w="6350" cap="rnd">
            <a:solidFill>
              <a:srgbClr val="009FE4"/>
            </a:solidFill>
            <a:prstDash val="solid"/>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431800" y="332657"/>
            <a:ext cx="8280400" cy="1512018"/>
          </a:xfrm>
          <a:prstGeom prst="rect">
            <a:avLst/>
          </a:prstGeom>
        </p:spPr>
        <p:txBody>
          <a:bodyPr vert="horz" lIns="0" tIns="0" rIns="0" bIns="0" rtlCol="0" anchor="t">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31800" y="1844675"/>
            <a:ext cx="8280400" cy="4213225"/>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4"/>
          </p:nvPr>
        </p:nvSpPr>
        <p:spPr>
          <a:xfrm>
            <a:off x="431800" y="6348681"/>
            <a:ext cx="2159000" cy="241703"/>
          </a:xfrm>
          <a:prstGeom prst="rect">
            <a:avLst/>
          </a:prstGeom>
        </p:spPr>
        <p:txBody>
          <a:bodyPr vert="horz" lIns="0" tIns="0" rIns="0" bIns="0" rtlCol="0" anchor="b"/>
          <a:lstStyle>
            <a:lvl1pPr algn="l">
              <a:defRPr sz="900">
                <a:solidFill>
                  <a:schemeClr val="accent1"/>
                </a:solidFill>
              </a:defRPr>
            </a:lvl1pPr>
          </a:lstStyle>
          <a:p>
            <a:fld id="{9C77FE8C-F1C2-4836-9107-962F8D87D201}" type="slidenum">
              <a:rPr lang="sv-SE" smtClean="0"/>
              <a:pPr/>
              <a:t>‹#›</a:t>
            </a:fld>
            <a:endParaRPr lang="sv-SE"/>
          </a:p>
        </p:txBody>
      </p:sp>
      <p:sp>
        <p:nvSpPr>
          <p:cNvPr id="4" name="Vänster klammerparentes 3"/>
          <p:cNvSpPr/>
          <p:nvPr userDrawn="1"/>
        </p:nvSpPr>
        <p:spPr>
          <a:xfrm flipH="1">
            <a:off x="9324528" y="425449"/>
            <a:ext cx="216024" cy="1419225"/>
          </a:xfrm>
          <a:prstGeom prst="leftBrace">
            <a:avLst>
              <a:gd name="adj1" fmla="val 52425"/>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7" name="Rak 6"/>
          <p:cNvCxnSpPr/>
          <p:nvPr userDrawn="1"/>
        </p:nvCxnSpPr>
        <p:spPr>
          <a:xfrm flipH="1">
            <a:off x="9144000" y="425450"/>
            <a:ext cx="180528"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0" name="Rak 9"/>
          <p:cNvCxnSpPr>
            <a:stCxn id="4" idx="2"/>
          </p:cNvCxnSpPr>
          <p:nvPr userDrawn="1"/>
        </p:nvCxnSpPr>
        <p:spPr>
          <a:xfrm flipH="1">
            <a:off x="9144000" y="1844674"/>
            <a:ext cx="180528" cy="1"/>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2" name="Vänster klammerparentes 11"/>
          <p:cNvSpPr/>
          <p:nvPr userDrawn="1"/>
        </p:nvSpPr>
        <p:spPr>
          <a:xfrm rot="5400000">
            <a:off x="4464781" y="-4420840"/>
            <a:ext cx="216024" cy="8281987"/>
          </a:xfrm>
          <a:prstGeom prst="leftBrace">
            <a:avLst>
              <a:gd name="adj1" fmla="val 52425"/>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15" name="Rak 14"/>
          <p:cNvCxnSpPr/>
          <p:nvPr userDrawn="1"/>
        </p:nvCxnSpPr>
        <p:spPr>
          <a:xfrm>
            <a:off x="-216532" y="6057900"/>
            <a:ext cx="216532"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 name="textruta 8"/>
          <p:cNvSpPr txBox="1"/>
          <p:nvPr userDrawn="1"/>
        </p:nvSpPr>
        <p:spPr>
          <a:xfrm>
            <a:off x="-1370633" y="3064832"/>
            <a:ext cx="938077" cy="261610"/>
          </a:xfrm>
          <a:prstGeom prst="rect">
            <a:avLst/>
          </a:prstGeom>
          <a:noFill/>
        </p:spPr>
        <p:txBody>
          <a:bodyPr wrap="none" rtlCol="0">
            <a:spAutoFit/>
          </a:bodyPr>
          <a:lstStyle/>
          <a:p>
            <a:r>
              <a:rPr lang="sv-SE" sz="1050" dirty="0" smtClean="0">
                <a:solidFill>
                  <a:schemeClr val="accent2"/>
                </a:solidFill>
              </a:rPr>
              <a:t>Innehållsyta</a:t>
            </a:r>
            <a:endParaRPr lang="sv-SE" sz="1050" dirty="0">
              <a:solidFill>
                <a:schemeClr val="accent2"/>
              </a:solidFill>
            </a:endParaRPr>
          </a:p>
        </p:txBody>
      </p:sp>
      <p:sp>
        <p:nvSpPr>
          <p:cNvPr id="16" name="textruta 15"/>
          <p:cNvSpPr txBox="1"/>
          <p:nvPr userDrawn="1"/>
        </p:nvSpPr>
        <p:spPr>
          <a:xfrm>
            <a:off x="4102961" y="-705723"/>
            <a:ext cx="938077" cy="261610"/>
          </a:xfrm>
          <a:prstGeom prst="rect">
            <a:avLst/>
          </a:prstGeom>
          <a:noFill/>
        </p:spPr>
        <p:txBody>
          <a:bodyPr wrap="none" rtlCol="0">
            <a:spAutoFit/>
          </a:bodyPr>
          <a:lstStyle/>
          <a:p>
            <a:r>
              <a:rPr lang="sv-SE" sz="1050" dirty="0" smtClean="0">
                <a:solidFill>
                  <a:schemeClr val="accent2"/>
                </a:solidFill>
              </a:rPr>
              <a:t>Innehållsyta</a:t>
            </a:r>
            <a:endParaRPr lang="sv-SE" sz="1050" dirty="0">
              <a:solidFill>
                <a:schemeClr val="accent2"/>
              </a:solidFill>
            </a:endParaRPr>
          </a:p>
        </p:txBody>
      </p:sp>
      <p:cxnSp>
        <p:nvCxnSpPr>
          <p:cNvPr id="18" name="Rak 17"/>
          <p:cNvCxnSpPr>
            <a:stCxn id="12" idx="2"/>
          </p:cNvCxnSpPr>
          <p:nvPr userDrawn="1"/>
        </p:nvCxnSpPr>
        <p:spPr>
          <a:xfrm>
            <a:off x="431800" y="-171834"/>
            <a:ext cx="0" cy="171834"/>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9" name="Rak 18"/>
          <p:cNvCxnSpPr/>
          <p:nvPr userDrawn="1"/>
        </p:nvCxnSpPr>
        <p:spPr>
          <a:xfrm flipH="1">
            <a:off x="8713786" y="-171834"/>
            <a:ext cx="1" cy="171834"/>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3" name="textruta 22"/>
          <p:cNvSpPr txBox="1"/>
          <p:nvPr userDrawn="1"/>
        </p:nvSpPr>
        <p:spPr>
          <a:xfrm>
            <a:off x="9540552" y="957861"/>
            <a:ext cx="755335" cy="253916"/>
          </a:xfrm>
          <a:prstGeom prst="rect">
            <a:avLst/>
          </a:prstGeom>
          <a:noFill/>
        </p:spPr>
        <p:txBody>
          <a:bodyPr wrap="none" rtlCol="0">
            <a:spAutoFit/>
          </a:bodyPr>
          <a:lstStyle/>
          <a:p>
            <a:r>
              <a:rPr lang="sv-SE" sz="1050" dirty="0" smtClean="0">
                <a:solidFill>
                  <a:schemeClr val="accent2"/>
                </a:solidFill>
              </a:rPr>
              <a:t>Rubrikyta</a:t>
            </a:r>
            <a:endParaRPr lang="sv-SE" sz="1050" dirty="0">
              <a:solidFill>
                <a:schemeClr val="accent2"/>
              </a:solidFill>
            </a:endParaRPr>
          </a:p>
        </p:txBody>
      </p:sp>
      <p:sp>
        <p:nvSpPr>
          <p:cNvPr id="24" name="Vänster klammerparentes 23"/>
          <p:cNvSpPr/>
          <p:nvPr userDrawn="1"/>
        </p:nvSpPr>
        <p:spPr>
          <a:xfrm>
            <a:off x="-432556" y="425450"/>
            <a:ext cx="216024" cy="5632450"/>
          </a:xfrm>
          <a:prstGeom prst="leftBrace">
            <a:avLst>
              <a:gd name="adj1" fmla="val 52425"/>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25" name="Rak 24"/>
          <p:cNvCxnSpPr/>
          <p:nvPr userDrawn="1"/>
        </p:nvCxnSpPr>
        <p:spPr>
          <a:xfrm>
            <a:off x="-216532" y="425450"/>
            <a:ext cx="216532"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2" name="Freeform 8"/>
          <p:cNvSpPr>
            <a:spLocks noChangeAspect="1" noEditPoints="1"/>
          </p:cNvSpPr>
          <p:nvPr userDrawn="1"/>
        </p:nvSpPr>
        <p:spPr bwMode="auto">
          <a:xfrm>
            <a:off x="7596200" y="6348681"/>
            <a:ext cx="1116000" cy="241703"/>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rgbClr val="009FE4"/>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0584019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58" r:id="rId5"/>
    <p:sldLayoutId id="2147483673" r:id="rId6"/>
    <p:sldLayoutId id="2147483674" r:id="rId7"/>
    <p:sldLayoutId id="2147483675" r:id="rId8"/>
    <p:sldLayoutId id="2147483650" r:id="rId9"/>
    <p:sldLayoutId id="2147483656" r:id="rId10"/>
    <p:sldLayoutId id="2147483661" r:id="rId11"/>
    <p:sldLayoutId id="2147483662" r:id="rId12"/>
    <p:sldLayoutId id="2147483663" r:id="rId13"/>
    <p:sldLayoutId id="2147483659" r:id="rId14"/>
    <p:sldLayoutId id="2147483660" r:id="rId15"/>
    <p:sldLayoutId id="2147483652" r:id="rId16"/>
    <p:sldLayoutId id="2147483654" r:id="rId17"/>
    <p:sldLayoutId id="2147483657" r:id="rId18"/>
    <p:sldLayoutId id="2147483667" r:id="rId19"/>
    <p:sldLayoutId id="2147483668" r:id="rId20"/>
    <p:sldLayoutId id="2147483655" r:id="rId21"/>
    <p:sldLayoutId id="2147483676" r:id="rId22"/>
  </p:sldLayoutIdLst>
  <p:timing>
    <p:tnLst>
      <p:par>
        <p:cTn id="1" dur="indefinite" restart="never" nodeType="tmRoot"/>
      </p:par>
    </p:tnLst>
  </p:timing>
  <p:hf hd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180975" indent="-180975" algn="l" defTabSz="914400" rtl="0" eaLnBrk="1" latinLnBrk="0" hangingPunct="1">
        <a:lnSpc>
          <a:spcPct val="110000"/>
        </a:lnSpc>
        <a:spcBef>
          <a:spcPts val="600"/>
        </a:spcBef>
        <a:spcAft>
          <a:spcPts val="600"/>
        </a:spcAft>
        <a:buFont typeface="Arial" panose="020B0604020202020204" pitchFamily="34" charset="0"/>
        <a:buChar char="•"/>
        <a:defRPr sz="2000" kern="1200">
          <a:solidFill>
            <a:schemeClr val="tx2"/>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ersattningskollen.se/" TargetMode="External"/><Relationship Id="rId2" Type="http://schemas.openxmlformats.org/officeDocument/2006/relationships/hyperlink" Target="https://www.forsakringskassan.se/privatpers/kassakollen/" TargetMode="External"/><Relationship Id="rId1" Type="http://schemas.openxmlformats.org/officeDocument/2006/relationships/slideLayout" Target="../slideLayouts/slideLayout9.xml"/><Relationship Id="rId6" Type="http://schemas.openxmlformats.org/officeDocument/2006/relationships/hyperlink" Target="https://www.folksam.se/forbund" TargetMode="External"/><Relationship Id="rId5" Type="http://schemas.openxmlformats.org/officeDocument/2006/relationships/hyperlink" Target="http://media.folksam.se/sv/files/2016/11/V&#228;lf&#228;rdstendens-2016-Del-1-Trygghet-vid-sjukdom.pdf" TargetMode="External"/><Relationship Id="rId4" Type="http://schemas.openxmlformats.org/officeDocument/2006/relationships/hyperlink" Target="http://www.socialstyrelsen.se/riktlinjer/forsakringsmedicinsktbeslutsstod"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Trygghet vid sjukdom och skada</a:t>
            </a:r>
            <a:endParaRPr lang="sv-SE" dirty="0"/>
          </a:p>
        </p:txBody>
      </p:sp>
      <p:sp>
        <p:nvSpPr>
          <p:cNvPr id="3" name="Underrubrik 2"/>
          <p:cNvSpPr>
            <a:spLocks noGrp="1"/>
          </p:cNvSpPr>
          <p:nvPr>
            <p:ph type="subTitle" idx="1"/>
          </p:nvPr>
        </p:nvSpPr>
        <p:spPr>
          <a:xfrm>
            <a:off x="453292" y="2085931"/>
            <a:ext cx="7575092" cy="1752600"/>
          </a:xfrm>
        </p:spPr>
        <p:txBody>
          <a:bodyPr>
            <a:noAutofit/>
          </a:bodyPr>
          <a:lstStyle/>
          <a:p>
            <a:r>
              <a:rPr lang="sv-SE" sz="2400" dirty="0" smtClean="0"/>
              <a:t>En resa kring nyheter och villkor i sjukpenningen, 6o . och medlemsförsäkring</a:t>
            </a:r>
          </a:p>
          <a:p>
            <a:r>
              <a:rPr lang="sv-SE" sz="1600" dirty="0" smtClean="0"/>
              <a:t>Håkan </a:t>
            </a:r>
            <a:r>
              <a:rPr lang="sv-SE" sz="1600" dirty="0" err="1" smtClean="0"/>
              <a:t>Svärdman</a:t>
            </a:r>
            <a:r>
              <a:rPr lang="sv-SE" sz="1600" dirty="0" smtClean="0"/>
              <a:t>, Välfärdsanalytiker på Folksam</a:t>
            </a:r>
          </a:p>
          <a:p>
            <a:r>
              <a:rPr lang="sv-SE" sz="1600" dirty="0" smtClean="0"/>
              <a:t>Renée Andersson, Utredare på LO</a:t>
            </a:r>
          </a:p>
          <a:p>
            <a:r>
              <a:rPr lang="sv-SE" sz="1600" dirty="0" smtClean="0"/>
              <a:t>Magnus </a:t>
            </a:r>
            <a:r>
              <a:rPr lang="sv-SE" sz="1600" dirty="0" err="1" smtClean="0"/>
              <a:t>Furbring</a:t>
            </a:r>
            <a:r>
              <a:rPr lang="sv-SE" sz="1600" dirty="0" smtClean="0"/>
              <a:t>, ombudsman på LO</a:t>
            </a:r>
          </a:p>
          <a:p>
            <a:r>
              <a:rPr lang="sv-SE" sz="1600" dirty="0" smtClean="0"/>
              <a:t>Lisbeth Lundmark, Förbundansvarig (KAM) på Folksam</a:t>
            </a:r>
          </a:p>
          <a:p>
            <a:r>
              <a:rPr lang="sv-SE" sz="1600" dirty="0" smtClean="0"/>
              <a:t>Tobias Scharin, Förbundsansvarig (KAM) på Folksam</a:t>
            </a:r>
            <a:endParaRPr lang="sv-SE" sz="1600" dirty="0"/>
          </a:p>
        </p:txBody>
      </p:sp>
    </p:spTree>
    <p:extLst>
      <p:ext uri="{BB962C8B-B14F-4D97-AF65-F5344CB8AC3E}">
        <p14:creationId xmlns:p14="http://schemas.microsoft.com/office/powerpoint/2010/main" val="296705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332657"/>
            <a:ext cx="8100640" cy="1512018"/>
          </a:xfrm>
        </p:spPr>
        <p:txBody>
          <a:bodyPr/>
          <a:lstStyle/>
          <a:p>
            <a:r>
              <a:rPr lang="sv-SE" dirty="0" smtClean="0"/>
              <a:t>Sara och sjukpenningen </a:t>
            </a:r>
            <a:endParaRPr lang="sv-SE" dirty="0"/>
          </a:p>
        </p:txBody>
      </p:sp>
      <p:sp>
        <p:nvSpPr>
          <p:cNvPr id="3" name="Platshållare för innehåll 2"/>
          <p:cNvSpPr>
            <a:spLocks noGrp="1"/>
          </p:cNvSpPr>
          <p:nvPr>
            <p:ph idx="1"/>
          </p:nvPr>
        </p:nvSpPr>
        <p:spPr>
          <a:xfrm>
            <a:off x="4679950" y="1628801"/>
            <a:ext cx="4032250" cy="4429100"/>
          </a:xfrm>
        </p:spPr>
        <p:txBody>
          <a:bodyPr>
            <a:normAutofit/>
          </a:bodyPr>
          <a:lstStyle/>
          <a:p>
            <a:pPr marL="0" indent="0">
              <a:buNone/>
            </a:pPr>
            <a:r>
              <a:rPr lang="sv-SE" dirty="0" smtClean="0"/>
              <a:t>Vem är Sara?</a:t>
            </a:r>
          </a:p>
          <a:p>
            <a:pPr lvl="1"/>
            <a:r>
              <a:rPr lang="sv-SE" dirty="0" smtClean="0"/>
              <a:t>43 år</a:t>
            </a:r>
          </a:p>
          <a:p>
            <a:pPr lvl="1"/>
            <a:r>
              <a:rPr lang="sv-SE" dirty="0" smtClean="0"/>
              <a:t>Privatanställd arbetare</a:t>
            </a:r>
          </a:p>
          <a:p>
            <a:pPr lvl="1"/>
            <a:r>
              <a:rPr lang="sv-SE" dirty="0" smtClean="0"/>
              <a:t>Kollektivavtal</a:t>
            </a:r>
          </a:p>
          <a:p>
            <a:pPr lvl="1"/>
            <a:r>
              <a:rPr lang="sv-SE" dirty="0" smtClean="0"/>
              <a:t>Månadslön: 23 500 kr</a:t>
            </a:r>
          </a:p>
          <a:p>
            <a:pPr lvl="1"/>
            <a:r>
              <a:rPr lang="sv-SE" dirty="0" smtClean="0"/>
              <a:t>Medlem i Handels </a:t>
            </a:r>
          </a:p>
          <a:p>
            <a:pPr marL="0" indent="0">
              <a:buNone/>
            </a:pPr>
            <a:r>
              <a:rPr lang="sv-SE" dirty="0" smtClean="0"/>
              <a:t>Diagnoser:</a:t>
            </a:r>
            <a:endParaRPr lang="sv-SE" dirty="0"/>
          </a:p>
          <a:p>
            <a:r>
              <a:rPr lang="sv-SE" dirty="0" smtClean="0"/>
              <a:t>Psykisk sjukdom (F43)</a:t>
            </a:r>
          </a:p>
          <a:p>
            <a:r>
              <a:rPr lang="sv-SE" dirty="0" smtClean="0"/>
              <a:t>Sårskada på underarm</a:t>
            </a:r>
          </a:p>
          <a:p>
            <a:r>
              <a:rPr lang="sv-SE" dirty="0" smtClean="0"/>
              <a:t>Cancerdiagnos </a:t>
            </a:r>
          </a:p>
        </p:txBody>
      </p:sp>
      <p:sp>
        <p:nvSpPr>
          <p:cNvPr id="4" name="Platshållare för bildnummer 3"/>
          <p:cNvSpPr>
            <a:spLocks noGrp="1"/>
          </p:cNvSpPr>
          <p:nvPr>
            <p:ph type="sldNum" sz="quarter" idx="12"/>
          </p:nvPr>
        </p:nvSpPr>
        <p:spPr/>
        <p:txBody>
          <a:bodyPr/>
          <a:lstStyle/>
          <a:p>
            <a:fld id="{9C77FE8C-F1C2-4836-9107-962F8D87D201}" type="slidenum">
              <a:rPr lang="sv-SE" smtClean="0"/>
              <a:pPr/>
              <a:t>10</a:t>
            </a:fld>
            <a:endParaRPr lang="sv-SE"/>
          </a:p>
        </p:txBody>
      </p:sp>
      <p:pic>
        <p:nvPicPr>
          <p:cNvPr id="10" name="Bildobjekt 9"/>
          <p:cNvPicPr>
            <a:picLocks noChangeAspect="1"/>
          </p:cNvPicPr>
          <p:nvPr/>
        </p:nvPicPr>
        <p:blipFill>
          <a:blip r:embed="rId3"/>
          <a:stretch>
            <a:fillRect/>
          </a:stretch>
        </p:blipFill>
        <p:spPr>
          <a:xfrm>
            <a:off x="611560" y="1627936"/>
            <a:ext cx="3024696" cy="3661474"/>
          </a:xfrm>
          <a:prstGeom prst="rect">
            <a:avLst/>
          </a:prstGeom>
        </p:spPr>
      </p:pic>
    </p:spTree>
    <p:extLst>
      <p:ext uri="{BB962C8B-B14F-4D97-AF65-F5344CB8AC3E}">
        <p14:creationId xmlns:p14="http://schemas.microsoft.com/office/powerpoint/2010/main" val="325493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Diagnos och sjukskrivningsperiod</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3969259939"/>
              </p:ext>
            </p:extLst>
          </p:nvPr>
        </p:nvGraphicFramePr>
        <p:xfrm>
          <a:off x="179512" y="1940407"/>
          <a:ext cx="8532689" cy="1381760"/>
        </p:xfrm>
        <a:graphic>
          <a:graphicData uri="http://schemas.openxmlformats.org/drawingml/2006/table">
            <a:tbl>
              <a:tblPr firstRow="1" bandRow="1">
                <a:tableStyleId>{5C22544A-7EE6-4342-B048-85BDC9FD1C3A}</a:tableStyleId>
              </a:tblPr>
              <a:tblGrid>
                <a:gridCol w="3122696"/>
                <a:gridCol w="1663062"/>
                <a:gridCol w="2003453"/>
                <a:gridCol w="174347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Rekommenderad</a:t>
                      </a:r>
                      <a:r>
                        <a:rPr lang="sv-SE" baseline="0" dirty="0" smtClean="0"/>
                        <a:t> sjukskrivningsperiod vid :</a:t>
                      </a:r>
                      <a:endParaRPr lang="sv-SE" dirty="0" smtClean="0"/>
                    </a:p>
                  </a:txBody>
                  <a:tcPr/>
                </a:tc>
                <a:tc>
                  <a:txBody>
                    <a:bodyPr/>
                    <a:lstStyle/>
                    <a:p>
                      <a:r>
                        <a:rPr lang="sv-SE" dirty="0" smtClean="0"/>
                        <a:t>Psykiska</a:t>
                      </a:r>
                      <a:r>
                        <a:rPr lang="sv-SE" baseline="0" dirty="0" smtClean="0"/>
                        <a:t> sjukdomar</a:t>
                      </a:r>
                      <a:endParaRPr lang="sv-SE" dirty="0" smtClean="0"/>
                    </a:p>
                  </a:txBody>
                  <a:tcPr/>
                </a:tc>
                <a:tc>
                  <a:txBody>
                    <a:bodyPr/>
                    <a:lstStyle/>
                    <a:p>
                      <a:r>
                        <a:rPr lang="sv-SE" dirty="0" smtClean="0"/>
                        <a:t>Sårskada</a:t>
                      </a:r>
                      <a:r>
                        <a:rPr lang="sv-SE" baseline="0" dirty="0" smtClean="0"/>
                        <a:t> på </a:t>
                      </a:r>
                      <a:r>
                        <a:rPr lang="sv-SE" baseline="0" dirty="0" err="1" smtClean="0"/>
                        <a:t>underam</a:t>
                      </a:r>
                      <a:endParaRPr lang="sv-SE" dirty="0"/>
                    </a:p>
                  </a:txBody>
                  <a:tcPr/>
                </a:tc>
                <a:tc>
                  <a:txBody>
                    <a:bodyPr/>
                    <a:lstStyle/>
                    <a:p>
                      <a:r>
                        <a:rPr lang="sv-SE" dirty="0" smtClean="0"/>
                        <a:t>Bröstcancer</a:t>
                      </a:r>
                      <a:endParaRPr lang="sv-SE" dirty="0"/>
                    </a:p>
                  </a:txBody>
                  <a:tcPr/>
                </a:tc>
              </a:tr>
              <a:tr h="370840">
                <a:tc>
                  <a:txBody>
                    <a:bodyPr/>
                    <a:lstStyle/>
                    <a:p>
                      <a:r>
                        <a:rPr lang="sv-SE" dirty="0" smtClean="0"/>
                        <a:t>Mindre</a:t>
                      </a:r>
                      <a:r>
                        <a:rPr lang="sv-SE" baseline="0" dirty="0" smtClean="0"/>
                        <a:t> komplicerad diagnos </a:t>
                      </a:r>
                      <a:endParaRPr lang="sv-SE" dirty="0"/>
                    </a:p>
                  </a:txBody>
                  <a:tcPr>
                    <a:noFill/>
                  </a:tcPr>
                </a:tc>
                <a:tc>
                  <a:txBody>
                    <a:bodyPr/>
                    <a:lstStyle/>
                    <a:p>
                      <a:r>
                        <a:rPr lang="sv-SE" dirty="0" smtClean="0"/>
                        <a:t>0</a:t>
                      </a:r>
                      <a:endParaRPr lang="sv-SE" dirty="0"/>
                    </a:p>
                  </a:txBody>
                  <a:tcPr>
                    <a:noFill/>
                  </a:tcPr>
                </a:tc>
                <a:tc>
                  <a:txBody>
                    <a:bodyPr/>
                    <a:lstStyle/>
                    <a:p>
                      <a:r>
                        <a:rPr lang="sv-SE" dirty="0" smtClean="0"/>
                        <a:t>14</a:t>
                      </a:r>
                      <a:r>
                        <a:rPr lang="sv-SE" baseline="0" dirty="0" smtClean="0"/>
                        <a:t> dagar</a:t>
                      </a:r>
                      <a:endParaRPr lang="sv-SE" dirty="0"/>
                    </a:p>
                  </a:txBody>
                  <a:tcPr>
                    <a:noFill/>
                  </a:tcPr>
                </a:tc>
                <a:tc>
                  <a:txBody>
                    <a:bodyPr/>
                    <a:lstStyle/>
                    <a:p>
                      <a:r>
                        <a:rPr lang="sv-SE" dirty="0" smtClean="0"/>
                        <a:t> 21</a:t>
                      </a:r>
                      <a:r>
                        <a:rPr lang="sv-SE" baseline="0" dirty="0" smtClean="0"/>
                        <a:t> dagar</a:t>
                      </a:r>
                      <a:endParaRPr lang="sv-SE" dirty="0"/>
                    </a:p>
                  </a:txBody>
                  <a:tcPr>
                    <a:noFill/>
                  </a:tcPr>
                </a:tc>
              </a:tr>
              <a:tr h="370840">
                <a:tc>
                  <a:txBody>
                    <a:bodyPr/>
                    <a:lstStyle/>
                    <a:p>
                      <a:r>
                        <a:rPr lang="sv-SE" dirty="0" smtClean="0"/>
                        <a:t>Mer komplicerad diagnos</a:t>
                      </a:r>
                      <a:endParaRPr lang="sv-SE" dirty="0"/>
                    </a:p>
                  </a:txBody>
                  <a:tcPr>
                    <a:noFill/>
                  </a:tcPr>
                </a:tc>
                <a:tc>
                  <a:txBody>
                    <a:bodyPr/>
                    <a:lstStyle/>
                    <a:p>
                      <a:r>
                        <a:rPr lang="sv-SE" dirty="0" smtClean="0"/>
                        <a:t>&gt;</a:t>
                      </a:r>
                      <a:r>
                        <a:rPr lang="sv-SE" baseline="0" dirty="0" smtClean="0"/>
                        <a:t> 180 dagar</a:t>
                      </a:r>
                      <a:endParaRPr lang="sv-SE" dirty="0"/>
                    </a:p>
                  </a:txBody>
                  <a:tcPr>
                    <a:noFill/>
                  </a:tcPr>
                </a:tc>
                <a:tc>
                  <a:txBody>
                    <a:bodyPr/>
                    <a:lstStyle/>
                    <a:p>
                      <a:r>
                        <a:rPr lang="sv-SE" dirty="0" smtClean="0"/>
                        <a:t>&gt; 90 dagar</a:t>
                      </a:r>
                      <a:endParaRPr lang="sv-SE" dirty="0"/>
                    </a:p>
                  </a:txBody>
                  <a:tcPr>
                    <a:noFill/>
                  </a:tcPr>
                </a:tc>
                <a:tc>
                  <a:txBody>
                    <a:bodyPr/>
                    <a:lstStyle/>
                    <a:p>
                      <a:r>
                        <a:rPr lang="sv-SE" dirty="0" smtClean="0"/>
                        <a:t>&gt; 365 dagar</a:t>
                      </a:r>
                      <a:endParaRPr lang="sv-SE" dirty="0"/>
                    </a:p>
                  </a:txBody>
                  <a:tcPr>
                    <a:noFill/>
                  </a:tcPr>
                </a:tc>
              </a:tr>
            </a:tbl>
          </a:graphicData>
        </a:graphic>
      </p:graphicFrame>
      <p:sp>
        <p:nvSpPr>
          <p:cNvPr id="5" name="Platshållare för bildnummer 4"/>
          <p:cNvSpPr>
            <a:spLocks noGrp="1"/>
          </p:cNvSpPr>
          <p:nvPr>
            <p:ph type="sldNum" sz="quarter" idx="12"/>
          </p:nvPr>
        </p:nvSpPr>
        <p:spPr/>
        <p:txBody>
          <a:bodyPr/>
          <a:lstStyle/>
          <a:p>
            <a:fld id="{9C77FE8C-F1C2-4836-9107-962F8D87D201}" type="slidenum">
              <a:rPr lang="sv-SE" smtClean="0"/>
              <a:pPr/>
              <a:t>11</a:t>
            </a:fld>
            <a:endParaRPr lang="sv-SE"/>
          </a:p>
        </p:txBody>
      </p:sp>
      <p:sp>
        <p:nvSpPr>
          <p:cNvPr id="2" name="textruta 1"/>
          <p:cNvSpPr txBox="1"/>
          <p:nvPr/>
        </p:nvSpPr>
        <p:spPr>
          <a:xfrm>
            <a:off x="206887" y="3541642"/>
            <a:ext cx="7416823" cy="276999"/>
          </a:xfrm>
          <a:prstGeom prst="rect">
            <a:avLst/>
          </a:prstGeom>
          <a:noFill/>
        </p:spPr>
        <p:txBody>
          <a:bodyPr wrap="square" rtlCol="0">
            <a:spAutoFit/>
          </a:bodyPr>
          <a:lstStyle/>
          <a:p>
            <a:r>
              <a:rPr lang="sv-SE" sz="1200" dirty="0" smtClean="0"/>
              <a:t>Källa: Socialstyrelsens </a:t>
            </a:r>
            <a:r>
              <a:rPr lang="sv-SE" sz="1200" dirty="0"/>
              <a:t>försäkringsmedicinska beslutstöd</a:t>
            </a:r>
          </a:p>
        </p:txBody>
      </p:sp>
    </p:spTree>
    <p:extLst>
      <p:ext uri="{BB962C8B-B14F-4D97-AF65-F5344CB8AC3E}">
        <p14:creationId xmlns:p14="http://schemas.microsoft.com/office/powerpoint/2010/main" val="3205696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bildnummer 2"/>
          <p:cNvSpPr>
            <a:spLocks noGrp="1"/>
          </p:cNvSpPr>
          <p:nvPr>
            <p:ph type="sldNum" sz="quarter" idx="10"/>
          </p:nvPr>
        </p:nvSpPr>
        <p:spPr>
          <a:noFill/>
        </p:spPr>
        <p:txBody>
          <a:bodyPr/>
          <a:lstStyle/>
          <a:p>
            <a:fld id="{9B2C60A0-8C03-4A6E-AB07-1F3C8FEE487B}" type="slidenum">
              <a:rPr lang="sv-SE" smtClean="0"/>
              <a:pPr/>
              <a:t>12</a:t>
            </a:fld>
            <a:r>
              <a:rPr lang="sv-SE" smtClean="0"/>
              <a:t>  Titel på presentationen  </a:t>
            </a:r>
            <a:fld id="{8F784BD1-298E-4D2A-9218-D35817AC8DA0}" type="datetime1">
              <a:rPr lang="sv-SE" smtClean="0"/>
              <a:pPr/>
              <a:t>2017-03-16</a:t>
            </a:fld>
            <a:r>
              <a:rPr lang="sv-SE" smtClean="0"/>
              <a:t> </a:t>
            </a:r>
          </a:p>
        </p:txBody>
      </p:sp>
      <p:sp>
        <p:nvSpPr>
          <p:cNvPr id="6147" name="Line 2"/>
          <p:cNvSpPr>
            <a:spLocks noChangeShapeType="1"/>
          </p:cNvSpPr>
          <p:nvPr/>
        </p:nvSpPr>
        <p:spPr bwMode="auto">
          <a:xfrm>
            <a:off x="304800" y="3429000"/>
            <a:ext cx="8077200" cy="0"/>
          </a:xfrm>
          <a:prstGeom prst="line">
            <a:avLst/>
          </a:prstGeom>
          <a:noFill/>
          <a:ln w="57150">
            <a:solidFill>
              <a:srgbClr val="FF0000"/>
            </a:solidFill>
            <a:round/>
            <a:headEnd/>
            <a:tailEnd type="triangle" w="med" len="med"/>
          </a:ln>
        </p:spPr>
        <p:txBody>
          <a:bodyPr lIns="90000" tIns="46800" rIns="90000" bIns="46800"/>
          <a:lstStyle/>
          <a:p>
            <a:endParaRPr lang="sv-SE"/>
          </a:p>
        </p:txBody>
      </p:sp>
      <p:sp>
        <p:nvSpPr>
          <p:cNvPr id="6148" name="Line 3"/>
          <p:cNvSpPr>
            <a:spLocks noChangeShapeType="1"/>
          </p:cNvSpPr>
          <p:nvPr/>
        </p:nvSpPr>
        <p:spPr bwMode="auto">
          <a:xfrm>
            <a:off x="533400" y="3429000"/>
            <a:ext cx="0" cy="381000"/>
          </a:xfrm>
          <a:prstGeom prst="line">
            <a:avLst/>
          </a:prstGeom>
          <a:noFill/>
          <a:ln w="9525">
            <a:solidFill>
              <a:schemeClr val="tx1"/>
            </a:solidFill>
            <a:round/>
            <a:headEnd/>
            <a:tailEnd type="triangle" w="med" len="med"/>
          </a:ln>
        </p:spPr>
        <p:txBody>
          <a:bodyPr lIns="90000" tIns="46800" rIns="90000" bIns="46800"/>
          <a:lstStyle/>
          <a:p>
            <a:endParaRPr lang="sv-SE"/>
          </a:p>
        </p:txBody>
      </p:sp>
      <p:sp>
        <p:nvSpPr>
          <p:cNvPr id="6149" name="Line 4"/>
          <p:cNvSpPr>
            <a:spLocks noChangeShapeType="1"/>
          </p:cNvSpPr>
          <p:nvPr/>
        </p:nvSpPr>
        <p:spPr bwMode="auto">
          <a:xfrm flipV="1">
            <a:off x="1752600" y="3124200"/>
            <a:ext cx="0" cy="304800"/>
          </a:xfrm>
          <a:prstGeom prst="line">
            <a:avLst/>
          </a:prstGeom>
          <a:noFill/>
          <a:ln w="9525">
            <a:solidFill>
              <a:schemeClr val="tx1"/>
            </a:solidFill>
            <a:round/>
            <a:headEnd/>
            <a:tailEnd type="triangle" w="med" len="med"/>
          </a:ln>
        </p:spPr>
        <p:txBody>
          <a:bodyPr lIns="90000" tIns="46800" rIns="90000" bIns="46800"/>
          <a:lstStyle/>
          <a:p>
            <a:endParaRPr lang="sv-SE"/>
          </a:p>
        </p:txBody>
      </p:sp>
      <p:sp>
        <p:nvSpPr>
          <p:cNvPr id="6150" name="Line 5"/>
          <p:cNvSpPr>
            <a:spLocks noChangeShapeType="1"/>
          </p:cNvSpPr>
          <p:nvPr/>
        </p:nvSpPr>
        <p:spPr bwMode="auto">
          <a:xfrm>
            <a:off x="2819400" y="3429000"/>
            <a:ext cx="0" cy="381000"/>
          </a:xfrm>
          <a:prstGeom prst="line">
            <a:avLst/>
          </a:prstGeom>
          <a:noFill/>
          <a:ln w="9525">
            <a:solidFill>
              <a:schemeClr val="tx1"/>
            </a:solidFill>
            <a:round/>
            <a:headEnd/>
            <a:tailEnd type="triangle" w="med" len="med"/>
          </a:ln>
        </p:spPr>
        <p:txBody>
          <a:bodyPr lIns="90000" tIns="46800" rIns="90000" bIns="46800"/>
          <a:lstStyle/>
          <a:p>
            <a:endParaRPr lang="sv-SE"/>
          </a:p>
        </p:txBody>
      </p:sp>
      <p:sp>
        <p:nvSpPr>
          <p:cNvPr id="6151" name="Text Box 6"/>
          <p:cNvSpPr txBox="1">
            <a:spLocks noChangeArrowheads="1"/>
          </p:cNvSpPr>
          <p:nvPr/>
        </p:nvSpPr>
        <p:spPr bwMode="auto">
          <a:xfrm>
            <a:off x="1219200" y="2819400"/>
            <a:ext cx="990600" cy="366713"/>
          </a:xfrm>
          <a:prstGeom prst="rect">
            <a:avLst/>
          </a:prstGeom>
          <a:noFill/>
          <a:ln w="9525">
            <a:noFill/>
            <a:miter lim="800000"/>
            <a:headEnd/>
            <a:tailEnd/>
          </a:ln>
        </p:spPr>
        <p:txBody>
          <a:bodyPr lIns="90000" tIns="46800" rIns="90000" bIns="46800">
            <a:spAutoFit/>
          </a:bodyPr>
          <a:lstStyle/>
          <a:p>
            <a:pPr algn="ctr" eaLnBrk="0" hangingPunct="0"/>
            <a:r>
              <a:rPr lang="sv-SE" sz="1800" b="1">
                <a:solidFill>
                  <a:srgbClr val="000000"/>
                </a:solidFill>
              </a:rPr>
              <a:t>180</a:t>
            </a:r>
          </a:p>
        </p:txBody>
      </p:sp>
      <p:sp>
        <p:nvSpPr>
          <p:cNvPr id="6152" name="Line 7"/>
          <p:cNvSpPr>
            <a:spLocks noChangeShapeType="1"/>
          </p:cNvSpPr>
          <p:nvPr/>
        </p:nvSpPr>
        <p:spPr bwMode="auto">
          <a:xfrm flipV="1">
            <a:off x="1447800" y="2362200"/>
            <a:ext cx="0" cy="1066800"/>
          </a:xfrm>
          <a:prstGeom prst="line">
            <a:avLst/>
          </a:prstGeom>
          <a:noFill/>
          <a:ln w="28575">
            <a:solidFill>
              <a:srgbClr val="339966"/>
            </a:solidFill>
            <a:round/>
            <a:headEnd/>
            <a:tailEnd/>
          </a:ln>
        </p:spPr>
        <p:txBody>
          <a:bodyPr lIns="90000" tIns="46800" rIns="90000" bIns="46800"/>
          <a:lstStyle/>
          <a:p>
            <a:endParaRPr lang="sv-SE"/>
          </a:p>
        </p:txBody>
      </p:sp>
      <p:sp>
        <p:nvSpPr>
          <p:cNvPr id="6153" name="Line 8"/>
          <p:cNvSpPr>
            <a:spLocks noChangeShapeType="1"/>
          </p:cNvSpPr>
          <p:nvPr/>
        </p:nvSpPr>
        <p:spPr bwMode="auto">
          <a:xfrm>
            <a:off x="1447800" y="2362200"/>
            <a:ext cx="1524000" cy="0"/>
          </a:xfrm>
          <a:prstGeom prst="line">
            <a:avLst/>
          </a:prstGeom>
          <a:noFill/>
          <a:ln w="28575">
            <a:solidFill>
              <a:srgbClr val="339966"/>
            </a:solidFill>
            <a:round/>
            <a:headEnd/>
            <a:tailEnd type="triangle" w="med" len="med"/>
          </a:ln>
        </p:spPr>
        <p:txBody>
          <a:bodyPr lIns="90000" tIns="46800" rIns="90000" bIns="46800"/>
          <a:lstStyle/>
          <a:p>
            <a:endParaRPr lang="sv-SE"/>
          </a:p>
        </p:txBody>
      </p:sp>
      <p:sp>
        <p:nvSpPr>
          <p:cNvPr id="6154" name="Text Box 9"/>
          <p:cNvSpPr txBox="1">
            <a:spLocks noChangeArrowheads="1"/>
          </p:cNvSpPr>
          <p:nvPr/>
        </p:nvSpPr>
        <p:spPr bwMode="auto">
          <a:xfrm>
            <a:off x="1447800" y="1600200"/>
            <a:ext cx="3962400" cy="740845"/>
          </a:xfrm>
          <a:prstGeom prst="rect">
            <a:avLst/>
          </a:prstGeom>
          <a:noFill/>
          <a:ln w="9525">
            <a:noFill/>
            <a:miter lim="800000"/>
            <a:headEnd/>
            <a:tailEnd/>
          </a:ln>
        </p:spPr>
        <p:txBody>
          <a:bodyPr lIns="90000" tIns="46800" rIns="90000" bIns="46800">
            <a:spAutoFit/>
          </a:bodyPr>
          <a:lstStyle/>
          <a:p>
            <a:pPr eaLnBrk="0" hangingPunct="0"/>
            <a:r>
              <a:rPr lang="sv-SE" sz="1400" b="1" dirty="0">
                <a:solidFill>
                  <a:srgbClr val="000000"/>
                </a:solidFill>
              </a:rPr>
              <a:t>Tjänstledig: 9 månader.</a:t>
            </a:r>
          </a:p>
          <a:p>
            <a:pPr eaLnBrk="0" hangingPunct="0"/>
            <a:r>
              <a:rPr lang="sv-SE" sz="1400" b="1" dirty="0">
                <a:solidFill>
                  <a:srgbClr val="000000"/>
                </a:solidFill>
              </a:rPr>
              <a:t>Tillstånd: arbetsoförmögen för ordinarie jobb. </a:t>
            </a:r>
          </a:p>
        </p:txBody>
      </p:sp>
      <p:sp>
        <p:nvSpPr>
          <p:cNvPr id="6155" name="Line 10"/>
          <p:cNvSpPr>
            <a:spLocks noChangeShapeType="1"/>
          </p:cNvSpPr>
          <p:nvPr/>
        </p:nvSpPr>
        <p:spPr bwMode="auto">
          <a:xfrm flipV="1">
            <a:off x="2819400" y="2743200"/>
            <a:ext cx="0" cy="685800"/>
          </a:xfrm>
          <a:prstGeom prst="line">
            <a:avLst/>
          </a:prstGeom>
          <a:noFill/>
          <a:ln w="28575">
            <a:solidFill>
              <a:srgbClr val="FF00FF"/>
            </a:solidFill>
            <a:round/>
            <a:headEnd/>
            <a:tailEnd/>
          </a:ln>
        </p:spPr>
        <p:txBody>
          <a:bodyPr lIns="90000" tIns="46800" rIns="90000" bIns="46800"/>
          <a:lstStyle/>
          <a:p>
            <a:endParaRPr lang="sv-SE"/>
          </a:p>
        </p:txBody>
      </p:sp>
      <p:sp>
        <p:nvSpPr>
          <p:cNvPr id="6156" name="Line 11"/>
          <p:cNvSpPr>
            <a:spLocks noChangeShapeType="1"/>
          </p:cNvSpPr>
          <p:nvPr/>
        </p:nvSpPr>
        <p:spPr bwMode="auto">
          <a:xfrm>
            <a:off x="2819400" y="2743200"/>
            <a:ext cx="4114800" cy="0"/>
          </a:xfrm>
          <a:prstGeom prst="line">
            <a:avLst/>
          </a:prstGeom>
          <a:noFill/>
          <a:ln w="28575">
            <a:solidFill>
              <a:srgbClr val="FF00FF"/>
            </a:solidFill>
            <a:round/>
            <a:headEnd/>
            <a:tailEnd type="triangle" w="med" len="med"/>
          </a:ln>
        </p:spPr>
        <p:txBody>
          <a:bodyPr lIns="90000" tIns="46800" rIns="90000" bIns="46800"/>
          <a:lstStyle/>
          <a:p>
            <a:endParaRPr lang="sv-SE"/>
          </a:p>
        </p:txBody>
      </p:sp>
      <p:sp>
        <p:nvSpPr>
          <p:cNvPr id="6157" name="Text Box 12"/>
          <p:cNvSpPr txBox="1">
            <a:spLocks noChangeArrowheads="1"/>
          </p:cNvSpPr>
          <p:nvPr/>
        </p:nvSpPr>
        <p:spPr bwMode="auto">
          <a:xfrm>
            <a:off x="3048000" y="2460090"/>
            <a:ext cx="6248400" cy="309958"/>
          </a:xfrm>
          <a:prstGeom prst="rect">
            <a:avLst/>
          </a:prstGeom>
          <a:noFill/>
          <a:ln w="9525">
            <a:noFill/>
            <a:miter lim="800000"/>
            <a:headEnd/>
            <a:tailEnd/>
          </a:ln>
        </p:spPr>
        <p:txBody>
          <a:bodyPr lIns="90000" tIns="46800" rIns="90000" bIns="46800">
            <a:spAutoFit/>
          </a:bodyPr>
          <a:lstStyle/>
          <a:p>
            <a:pPr eaLnBrk="0" hangingPunct="0"/>
            <a:r>
              <a:rPr lang="sv-SE" sz="1400" b="1" dirty="0">
                <a:solidFill>
                  <a:srgbClr val="000000"/>
                </a:solidFill>
              </a:rPr>
              <a:t>Allvarligt sjuk – ”Fler dagar med sjukpenning på normalnivå” (80 %)</a:t>
            </a:r>
          </a:p>
        </p:txBody>
      </p:sp>
      <p:sp>
        <p:nvSpPr>
          <p:cNvPr id="6158" name="Text Box 13"/>
          <p:cNvSpPr txBox="1">
            <a:spLocks noChangeArrowheads="1"/>
          </p:cNvSpPr>
          <p:nvPr/>
        </p:nvSpPr>
        <p:spPr bwMode="auto">
          <a:xfrm>
            <a:off x="2286000" y="3810000"/>
            <a:ext cx="1066800" cy="366713"/>
          </a:xfrm>
          <a:prstGeom prst="rect">
            <a:avLst/>
          </a:prstGeom>
          <a:noFill/>
          <a:ln w="9525">
            <a:noFill/>
            <a:miter lim="800000"/>
            <a:headEnd/>
            <a:tailEnd/>
          </a:ln>
        </p:spPr>
        <p:txBody>
          <a:bodyPr lIns="90000" tIns="46800" rIns="90000" bIns="46800">
            <a:spAutoFit/>
          </a:bodyPr>
          <a:lstStyle/>
          <a:p>
            <a:pPr algn="ctr" eaLnBrk="0" hangingPunct="0"/>
            <a:r>
              <a:rPr lang="sv-SE" sz="1800" b="1">
                <a:solidFill>
                  <a:srgbClr val="000000"/>
                </a:solidFill>
              </a:rPr>
              <a:t>364</a:t>
            </a:r>
          </a:p>
        </p:txBody>
      </p:sp>
      <p:sp>
        <p:nvSpPr>
          <p:cNvPr id="6159" name="Text Box 14"/>
          <p:cNvSpPr txBox="1">
            <a:spLocks noChangeArrowheads="1"/>
          </p:cNvSpPr>
          <p:nvPr/>
        </p:nvSpPr>
        <p:spPr bwMode="auto">
          <a:xfrm>
            <a:off x="3048000" y="3033406"/>
            <a:ext cx="4946090" cy="340735"/>
          </a:xfrm>
          <a:prstGeom prst="rect">
            <a:avLst/>
          </a:prstGeom>
          <a:noFill/>
          <a:ln w="9525">
            <a:noFill/>
            <a:miter lim="800000"/>
            <a:headEnd/>
            <a:tailEnd/>
          </a:ln>
        </p:spPr>
        <p:txBody>
          <a:bodyPr wrap="square" lIns="90000" tIns="46800" rIns="90000" bIns="46800">
            <a:spAutoFit/>
          </a:bodyPr>
          <a:lstStyle/>
          <a:p>
            <a:pPr algn="ctr" eaLnBrk="0" hangingPunct="0"/>
            <a:r>
              <a:rPr lang="sv-SE" sz="1600" b="1" dirty="0">
                <a:solidFill>
                  <a:srgbClr val="000000"/>
                </a:solidFill>
              </a:rPr>
              <a:t>Sjukpenning på </a:t>
            </a:r>
            <a:r>
              <a:rPr lang="sv-SE" sz="1600" b="1" dirty="0" smtClean="0">
                <a:solidFill>
                  <a:srgbClr val="000000"/>
                </a:solidFill>
              </a:rPr>
              <a:t>fortsättningsnivå ( 75%)</a:t>
            </a:r>
            <a:endParaRPr lang="sv-SE" sz="1600" b="1" dirty="0">
              <a:solidFill>
                <a:srgbClr val="000000"/>
              </a:solidFill>
            </a:endParaRPr>
          </a:p>
        </p:txBody>
      </p:sp>
      <p:sp>
        <p:nvSpPr>
          <p:cNvPr id="6160" name="Text Box 15"/>
          <p:cNvSpPr txBox="1">
            <a:spLocks noChangeArrowheads="1"/>
          </p:cNvSpPr>
          <p:nvPr/>
        </p:nvSpPr>
        <p:spPr bwMode="auto">
          <a:xfrm>
            <a:off x="0" y="3886200"/>
            <a:ext cx="1066800" cy="366713"/>
          </a:xfrm>
          <a:prstGeom prst="rect">
            <a:avLst/>
          </a:prstGeom>
          <a:noFill/>
          <a:ln w="9525">
            <a:noFill/>
            <a:miter lim="800000"/>
            <a:headEnd/>
            <a:tailEnd/>
          </a:ln>
        </p:spPr>
        <p:txBody>
          <a:bodyPr lIns="90000" tIns="46800" rIns="90000" bIns="46800">
            <a:spAutoFit/>
          </a:bodyPr>
          <a:lstStyle/>
          <a:p>
            <a:pPr algn="ctr" eaLnBrk="0" hangingPunct="0"/>
            <a:r>
              <a:rPr lang="sv-SE" sz="1800" b="1">
                <a:solidFill>
                  <a:srgbClr val="000000"/>
                </a:solidFill>
              </a:rPr>
              <a:t>90</a:t>
            </a:r>
          </a:p>
        </p:txBody>
      </p:sp>
      <p:sp>
        <p:nvSpPr>
          <p:cNvPr id="6161" name="Line 16"/>
          <p:cNvSpPr>
            <a:spLocks noChangeShapeType="1"/>
          </p:cNvSpPr>
          <p:nvPr/>
        </p:nvSpPr>
        <p:spPr bwMode="auto">
          <a:xfrm>
            <a:off x="990600" y="3429000"/>
            <a:ext cx="0" cy="1371600"/>
          </a:xfrm>
          <a:prstGeom prst="line">
            <a:avLst/>
          </a:prstGeom>
          <a:noFill/>
          <a:ln w="9525">
            <a:solidFill>
              <a:schemeClr val="tx1"/>
            </a:solidFill>
            <a:round/>
            <a:headEnd/>
            <a:tailEnd type="triangle" w="med" len="med"/>
          </a:ln>
        </p:spPr>
        <p:txBody>
          <a:bodyPr lIns="90000" tIns="46800" rIns="90000" bIns="46800"/>
          <a:lstStyle/>
          <a:p>
            <a:endParaRPr lang="sv-SE"/>
          </a:p>
        </p:txBody>
      </p:sp>
      <p:sp>
        <p:nvSpPr>
          <p:cNvPr id="6162" name="Text Box 17"/>
          <p:cNvSpPr txBox="1">
            <a:spLocks noChangeArrowheads="1"/>
          </p:cNvSpPr>
          <p:nvPr/>
        </p:nvSpPr>
        <p:spPr bwMode="auto">
          <a:xfrm>
            <a:off x="152400" y="4800600"/>
            <a:ext cx="1676400" cy="956288"/>
          </a:xfrm>
          <a:prstGeom prst="rect">
            <a:avLst/>
          </a:prstGeom>
          <a:noFill/>
          <a:ln w="9525">
            <a:solidFill>
              <a:schemeClr val="tx1"/>
            </a:solidFill>
            <a:miter lim="800000"/>
            <a:headEnd/>
            <a:tailEnd/>
          </a:ln>
        </p:spPr>
        <p:txBody>
          <a:bodyPr lIns="90000" tIns="46800" rIns="90000" bIns="46800">
            <a:spAutoFit/>
          </a:bodyPr>
          <a:lstStyle/>
          <a:p>
            <a:pPr eaLnBrk="0" hangingPunct="0"/>
            <a:r>
              <a:rPr lang="sv-SE" sz="1400" b="1" dirty="0">
                <a:solidFill>
                  <a:srgbClr val="000000"/>
                </a:solidFill>
              </a:rPr>
              <a:t>Omplacering eller arbets-sökande med sjukpenning</a:t>
            </a:r>
          </a:p>
        </p:txBody>
      </p:sp>
      <p:sp>
        <p:nvSpPr>
          <p:cNvPr id="6165" name="Line 20"/>
          <p:cNvSpPr>
            <a:spLocks noChangeShapeType="1"/>
          </p:cNvSpPr>
          <p:nvPr/>
        </p:nvSpPr>
        <p:spPr bwMode="auto">
          <a:xfrm flipH="1">
            <a:off x="3048000" y="3200400"/>
            <a:ext cx="228600" cy="0"/>
          </a:xfrm>
          <a:prstGeom prst="line">
            <a:avLst/>
          </a:prstGeom>
          <a:noFill/>
          <a:ln w="9525">
            <a:solidFill>
              <a:schemeClr val="tx1"/>
            </a:solidFill>
            <a:round/>
            <a:headEnd/>
            <a:tailEnd type="triangle" w="med" len="med"/>
          </a:ln>
        </p:spPr>
        <p:txBody>
          <a:bodyPr lIns="90000" tIns="46800" rIns="90000" bIns="46800"/>
          <a:lstStyle/>
          <a:p>
            <a:endParaRPr lang="sv-SE"/>
          </a:p>
        </p:txBody>
      </p:sp>
      <p:sp>
        <p:nvSpPr>
          <p:cNvPr id="6166" name="Line 21"/>
          <p:cNvSpPr>
            <a:spLocks noChangeShapeType="1"/>
          </p:cNvSpPr>
          <p:nvPr/>
        </p:nvSpPr>
        <p:spPr bwMode="auto">
          <a:xfrm>
            <a:off x="7884368" y="3200400"/>
            <a:ext cx="228600" cy="0"/>
          </a:xfrm>
          <a:prstGeom prst="line">
            <a:avLst/>
          </a:prstGeom>
          <a:noFill/>
          <a:ln w="9525">
            <a:solidFill>
              <a:schemeClr val="tx1"/>
            </a:solidFill>
            <a:round/>
            <a:headEnd/>
            <a:tailEnd type="triangle" w="med" len="med"/>
          </a:ln>
        </p:spPr>
        <p:txBody>
          <a:bodyPr lIns="90000" tIns="46800" rIns="90000" bIns="46800"/>
          <a:lstStyle/>
          <a:p>
            <a:endParaRPr lang="sv-SE"/>
          </a:p>
        </p:txBody>
      </p:sp>
      <p:sp>
        <p:nvSpPr>
          <p:cNvPr id="6167" name="Line 22"/>
          <p:cNvSpPr>
            <a:spLocks noChangeShapeType="1"/>
          </p:cNvSpPr>
          <p:nvPr/>
        </p:nvSpPr>
        <p:spPr bwMode="auto">
          <a:xfrm>
            <a:off x="4038600" y="3429000"/>
            <a:ext cx="0" cy="304800"/>
          </a:xfrm>
          <a:prstGeom prst="line">
            <a:avLst/>
          </a:prstGeom>
          <a:noFill/>
          <a:ln w="9525">
            <a:solidFill>
              <a:schemeClr val="tx1"/>
            </a:solidFill>
            <a:round/>
            <a:headEnd/>
            <a:tailEnd type="triangle" w="med" len="med"/>
          </a:ln>
        </p:spPr>
        <p:txBody>
          <a:bodyPr lIns="90000" tIns="46800" rIns="90000" bIns="46800"/>
          <a:lstStyle/>
          <a:p>
            <a:endParaRPr lang="sv-SE"/>
          </a:p>
        </p:txBody>
      </p:sp>
      <p:sp>
        <p:nvSpPr>
          <p:cNvPr id="6168" name="Text Box 23"/>
          <p:cNvSpPr txBox="1">
            <a:spLocks noChangeArrowheads="1"/>
          </p:cNvSpPr>
          <p:nvPr/>
        </p:nvSpPr>
        <p:spPr bwMode="auto">
          <a:xfrm>
            <a:off x="3505200" y="3810000"/>
            <a:ext cx="1219200" cy="366713"/>
          </a:xfrm>
          <a:prstGeom prst="rect">
            <a:avLst/>
          </a:prstGeom>
          <a:noFill/>
          <a:ln w="9525">
            <a:noFill/>
            <a:miter lim="800000"/>
            <a:headEnd/>
            <a:tailEnd/>
          </a:ln>
        </p:spPr>
        <p:txBody>
          <a:bodyPr lIns="90000" tIns="46800" rIns="90000" bIns="46800">
            <a:spAutoFit/>
          </a:bodyPr>
          <a:lstStyle/>
          <a:p>
            <a:pPr algn="ctr" eaLnBrk="0" hangingPunct="0"/>
            <a:r>
              <a:rPr lang="sv-SE" sz="1800" b="1">
                <a:solidFill>
                  <a:srgbClr val="000000"/>
                </a:solidFill>
              </a:rPr>
              <a:t>451</a:t>
            </a:r>
          </a:p>
        </p:txBody>
      </p:sp>
      <p:sp>
        <p:nvSpPr>
          <p:cNvPr id="6169" name="Text Box 24"/>
          <p:cNvSpPr>
            <a:spLocks noGrp="1" noChangeArrowheads="1"/>
          </p:cNvSpPr>
          <p:nvPr>
            <p:ph type="title"/>
          </p:nvPr>
        </p:nvSpPr>
        <p:spPr>
          <a:xfrm>
            <a:off x="152400" y="-5690"/>
            <a:ext cx="4343400" cy="1447800"/>
          </a:xfrm>
          <a:noFill/>
        </p:spPr>
        <p:txBody>
          <a:bodyPr anchor="ctr"/>
          <a:lstStyle/>
          <a:p>
            <a:pPr eaLnBrk="1" hangingPunct="1">
              <a:spcBef>
                <a:spcPct val="50000"/>
              </a:spcBef>
            </a:pPr>
            <a:r>
              <a:rPr lang="sv-SE" sz="2800" dirty="0" smtClean="0"/>
              <a:t>Saras och rehabiliteringskedjan</a:t>
            </a:r>
            <a:r>
              <a:rPr lang="sv-SE" sz="1600" dirty="0" smtClean="0">
                <a:solidFill>
                  <a:schemeClr val="tx1"/>
                </a:solidFill>
              </a:rPr>
              <a:t> </a:t>
            </a:r>
          </a:p>
        </p:txBody>
      </p:sp>
      <p:sp>
        <p:nvSpPr>
          <p:cNvPr id="6170" name="AutoShape 25"/>
          <p:cNvSpPr>
            <a:spLocks noChangeArrowheads="1"/>
          </p:cNvSpPr>
          <p:nvPr/>
        </p:nvSpPr>
        <p:spPr bwMode="auto">
          <a:xfrm>
            <a:off x="4588356" y="3681413"/>
            <a:ext cx="1524000" cy="990600"/>
          </a:xfrm>
          <a:prstGeom prst="wedgeRectCallout">
            <a:avLst>
              <a:gd name="adj1" fmla="val -83356"/>
              <a:gd name="adj2" fmla="val -70161"/>
            </a:avLst>
          </a:prstGeom>
          <a:noFill/>
          <a:ln w="9525">
            <a:solidFill>
              <a:schemeClr val="tx1"/>
            </a:solidFill>
            <a:miter lim="800000"/>
            <a:headEnd/>
            <a:tailEnd/>
          </a:ln>
        </p:spPr>
        <p:txBody>
          <a:bodyPr lIns="90000" tIns="46800" rIns="90000" bIns="46800"/>
          <a:lstStyle/>
          <a:p>
            <a:pPr eaLnBrk="0" hangingPunct="0">
              <a:spcBef>
                <a:spcPct val="0"/>
              </a:spcBef>
            </a:pPr>
            <a:r>
              <a:rPr lang="sv-SE" sz="1400" b="1" dirty="0">
                <a:solidFill>
                  <a:srgbClr val="000000"/>
                </a:solidFill>
              </a:rPr>
              <a:t>Rätt till ny sjukpennings-period efter 87 dagar</a:t>
            </a:r>
          </a:p>
          <a:p>
            <a:pPr algn="ctr" eaLnBrk="0" hangingPunct="0">
              <a:spcBef>
                <a:spcPct val="0"/>
              </a:spcBef>
            </a:pPr>
            <a:endParaRPr lang="sv-SE" sz="2000" dirty="0">
              <a:solidFill>
                <a:srgbClr val="000000"/>
              </a:solidFill>
            </a:endParaRPr>
          </a:p>
        </p:txBody>
      </p:sp>
      <p:sp>
        <p:nvSpPr>
          <p:cNvPr id="6172" name="AutoShape 27"/>
          <p:cNvSpPr>
            <a:spLocks noChangeArrowheads="1"/>
          </p:cNvSpPr>
          <p:nvPr/>
        </p:nvSpPr>
        <p:spPr bwMode="auto">
          <a:xfrm>
            <a:off x="2057400" y="4876800"/>
            <a:ext cx="2743200" cy="1066800"/>
          </a:xfrm>
          <a:prstGeom prst="wedgeRectCallout">
            <a:avLst>
              <a:gd name="adj1" fmla="val -59606"/>
              <a:gd name="adj2" fmla="val -179611"/>
            </a:avLst>
          </a:prstGeom>
          <a:noFill/>
          <a:ln w="9525">
            <a:solidFill>
              <a:schemeClr val="tx1"/>
            </a:solidFill>
            <a:miter lim="800000"/>
            <a:headEnd/>
            <a:tailEnd/>
          </a:ln>
        </p:spPr>
        <p:txBody>
          <a:bodyPr lIns="90000" tIns="46800" rIns="90000" bIns="46800"/>
          <a:lstStyle/>
          <a:p>
            <a:pPr eaLnBrk="0" hangingPunct="0">
              <a:spcBef>
                <a:spcPct val="0"/>
              </a:spcBef>
            </a:pPr>
            <a:r>
              <a:rPr lang="sv-SE" sz="1400" b="1" dirty="0">
                <a:solidFill>
                  <a:srgbClr val="000000"/>
                </a:solidFill>
              </a:rPr>
              <a:t>Frisk/arbetsförmåga. Uppsägning </a:t>
            </a:r>
            <a:r>
              <a:rPr lang="sv-SE" sz="1400" b="1" dirty="0" smtClean="0">
                <a:solidFill>
                  <a:srgbClr val="000000"/>
                </a:solidFill>
              </a:rPr>
              <a:t>kan aktualiseras </a:t>
            </a:r>
            <a:r>
              <a:rPr lang="sv-SE" sz="1400" b="1" dirty="0">
                <a:solidFill>
                  <a:srgbClr val="000000"/>
                </a:solidFill>
              </a:rPr>
              <a:t>Försörjning: lön, a-kassa, socialbidrag eller annat.</a:t>
            </a:r>
          </a:p>
        </p:txBody>
      </p:sp>
      <p:sp>
        <p:nvSpPr>
          <p:cNvPr id="6173" name="Text Box 28"/>
          <p:cNvSpPr txBox="1">
            <a:spLocks noChangeArrowheads="1"/>
          </p:cNvSpPr>
          <p:nvPr/>
        </p:nvSpPr>
        <p:spPr bwMode="auto">
          <a:xfrm>
            <a:off x="8382000" y="3260725"/>
            <a:ext cx="762000" cy="336550"/>
          </a:xfrm>
          <a:prstGeom prst="rect">
            <a:avLst/>
          </a:prstGeom>
          <a:noFill/>
          <a:ln w="9525">
            <a:noFill/>
            <a:miter lim="800000"/>
            <a:headEnd/>
            <a:tailEnd/>
          </a:ln>
        </p:spPr>
        <p:txBody>
          <a:bodyPr lIns="90000" tIns="46800" rIns="90000" bIns="46800">
            <a:spAutoFit/>
          </a:bodyPr>
          <a:lstStyle/>
          <a:p>
            <a:pPr algn="ctr" eaLnBrk="0" hangingPunct="0"/>
            <a:r>
              <a:rPr lang="sv-SE" sz="1600" b="1">
                <a:solidFill>
                  <a:srgbClr val="000000"/>
                </a:solidFill>
              </a:rPr>
              <a:t>Dagar</a:t>
            </a:r>
          </a:p>
        </p:txBody>
      </p:sp>
      <p:sp>
        <p:nvSpPr>
          <p:cNvPr id="63517" name="AutoShape 29"/>
          <p:cNvSpPr>
            <a:spLocks noChangeArrowheads="1"/>
          </p:cNvSpPr>
          <p:nvPr/>
        </p:nvSpPr>
        <p:spPr bwMode="auto">
          <a:xfrm>
            <a:off x="4953000" y="685800"/>
            <a:ext cx="3429000" cy="838200"/>
          </a:xfrm>
          <a:prstGeom prst="wedgeRoundRectCallout">
            <a:avLst>
              <a:gd name="adj1" fmla="val -142454"/>
              <a:gd name="adj2" fmla="val 264583"/>
              <a:gd name="adj3" fmla="val 16667"/>
            </a:avLst>
          </a:prstGeom>
          <a:noFill/>
          <a:ln w="9525">
            <a:solidFill>
              <a:schemeClr val="tx1"/>
            </a:solidFill>
            <a:miter lim="800000"/>
            <a:headEnd/>
            <a:tailEnd/>
          </a:ln>
        </p:spPr>
        <p:txBody>
          <a:bodyPr lIns="90000" tIns="46800" rIns="90000" bIns="46800"/>
          <a:lstStyle/>
          <a:p>
            <a:pPr eaLnBrk="0" hangingPunct="0">
              <a:spcBef>
                <a:spcPct val="30000"/>
              </a:spcBef>
            </a:pPr>
            <a:r>
              <a:rPr lang="sv-SE" sz="1600" b="1" dirty="0">
                <a:solidFill>
                  <a:srgbClr val="000000"/>
                </a:solidFill>
              </a:rPr>
              <a:t>Prövningen kan skjutas upp vid särskilda skäl eller om det anses oskäligt</a:t>
            </a:r>
          </a:p>
          <a:p>
            <a:pPr eaLnBrk="0" hangingPunct="0">
              <a:spcBef>
                <a:spcPct val="0"/>
              </a:spcBef>
            </a:pPr>
            <a:endParaRPr lang="sv-SE" sz="2800" dirty="0">
              <a:solidFill>
                <a:srgbClr val="000000"/>
              </a:solidFill>
            </a:endParaRPr>
          </a:p>
        </p:txBody>
      </p:sp>
      <p:pic>
        <p:nvPicPr>
          <p:cNvPr id="2" name="Bildobjekt 1"/>
          <p:cNvPicPr>
            <a:picLocks noChangeAspect="1"/>
          </p:cNvPicPr>
          <p:nvPr/>
        </p:nvPicPr>
        <p:blipFill>
          <a:blip r:embed="rId3"/>
          <a:stretch>
            <a:fillRect/>
          </a:stretch>
        </p:blipFill>
        <p:spPr>
          <a:xfrm>
            <a:off x="35702" y="1625590"/>
            <a:ext cx="1349827" cy="1634001"/>
          </a:xfrm>
          <a:prstGeom prst="rect">
            <a:avLst/>
          </a:prstGeom>
        </p:spPr>
      </p:pic>
    </p:spTree>
    <p:extLst>
      <p:ext uri="{BB962C8B-B14F-4D97-AF65-F5344CB8AC3E}">
        <p14:creationId xmlns:p14="http://schemas.microsoft.com/office/powerpoint/2010/main" val="2730619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Sjukpenning</a:t>
            </a:r>
            <a:endParaRPr lang="sv-SE" dirty="0"/>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13</a:t>
            </a:fld>
            <a:r>
              <a:rPr lang="sv-SE" smtClean="0"/>
              <a:t>  Folksam presentation  </a:t>
            </a:r>
            <a:fld id="{B00C1C6B-15B9-48FF-974D-771F91E3C3B2}" type="datetime1">
              <a:rPr lang="sv-SE" smtClean="0"/>
              <a:pPr>
                <a:defRPr/>
              </a:pPr>
              <a:t>2017-03-16</a:t>
            </a:fld>
            <a:r>
              <a:rPr lang="sv-SE" smtClean="0"/>
              <a:t> </a:t>
            </a:r>
            <a:endParaRPr lang="sv-SE"/>
          </a:p>
        </p:txBody>
      </p:sp>
      <p:graphicFrame>
        <p:nvGraphicFramePr>
          <p:cNvPr id="5" name="Tabell 4"/>
          <p:cNvGraphicFramePr>
            <a:graphicFrameLocks noGrp="1"/>
          </p:cNvGraphicFramePr>
          <p:nvPr>
            <p:extLst>
              <p:ext uri="{D42A27DB-BD31-4B8C-83A1-F6EECF244321}">
                <p14:modId xmlns:p14="http://schemas.microsoft.com/office/powerpoint/2010/main" val="3544303880"/>
              </p:ext>
            </p:extLst>
          </p:nvPr>
        </p:nvGraphicFramePr>
        <p:xfrm>
          <a:off x="436727" y="1556792"/>
          <a:ext cx="7591656" cy="3108960"/>
        </p:xfrm>
        <a:graphic>
          <a:graphicData uri="http://schemas.openxmlformats.org/drawingml/2006/table">
            <a:tbl>
              <a:tblPr firstRow="1" bandRow="1">
                <a:tableStyleId>{5C22544A-7EE6-4342-B048-85BDC9FD1C3A}</a:tableStyleId>
              </a:tblPr>
              <a:tblGrid>
                <a:gridCol w="1756548"/>
                <a:gridCol w="1115008"/>
                <a:gridCol w="1095738"/>
                <a:gridCol w="1180025"/>
                <a:gridCol w="1348599"/>
                <a:gridCol w="1095738"/>
              </a:tblGrid>
              <a:tr h="139040">
                <a:tc rowSpan="2">
                  <a:txBody>
                    <a:bodyPr/>
                    <a:lstStyle/>
                    <a:p>
                      <a:r>
                        <a:rPr lang="sv-SE" dirty="0" smtClean="0"/>
                        <a:t>Diagnos</a:t>
                      </a:r>
                      <a:endParaRPr lang="sv-SE" dirty="0"/>
                    </a:p>
                  </a:txBody>
                  <a:tcPr/>
                </a:tc>
                <a:tc gridSpan="5">
                  <a:txBody>
                    <a:bodyPr/>
                    <a:lstStyle/>
                    <a:p>
                      <a:r>
                        <a:rPr lang="sv-SE" dirty="0" smtClean="0"/>
                        <a:t>Ersättning,</a:t>
                      </a:r>
                      <a:r>
                        <a:rPr lang="sv-SE" baseline="0" dirty="0" smtClean="0"/>
                        <a:t> kronor per månad</a:t>
                      </a:r>
                      <a:endParaRPr lang="sv-SE" dirty="0"/>
                    </a:p>
                  </a:txBody>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r>
              <a:tr h="139040">
                <a:tc vMerge="1">
                  <a:txBody>
                    <a:bodyPr/>
                    <a:lstStyle/>
                    <a:p>
                      <a:endParaRPr lang="sv-SE" dirty="0"/>
                    </a:p>
                  </a:txBody>
                  <a:tcPr/>
                </a:tc>
                <a:tc>
                  <a:txBody>
                    <a:bodyPr/>
                    <a:lstStyle/>
                    <a:p>
                      <a:r>
                        <a:rPr lang="sv-SE" dirty="0" smtClean="0"/>
                        <a:t>Dag</a:t>
                      </a:r>
                    </a:p>
                    <a:p>
                      <a:r>
                        <a:rPr lang="sv-SE" dirty="0" smtClean="0"/>
                        <a:t>1 – 30*</a:t>
                      </a:r>
                      <a:endParaRPr lang="sv-SE" dirty="0"/>
                    </a:p>
                  </a:txBody>
                  <a:tcPr/>
                </a:tc>
                <a:tc>
                  <a:txBody>
                    <a:bodyPr/>
                    <a:lstStyle/>
                    <a:p>
                      <a:r>
                        <a:rPr lang="sv-SE" dirty="0" smtClean="0"/>
                        <a:t>Dag</a:t>
                      </a:r>
                    </a:p>
                    <a:p>
                      <a:r>
                        <a:rPr lang="sv-SE" dirty="0" smtClean="0"/>
                        <a:t>31 –</a:t>
                      </a:r>
                      <a:r>
                        <a:rPr lang="sv-SE" baseline="0" dirty="0" smtClean="0"/>
                        <a:t> 90</a:t>
                      </a:r>
                      <a:endParaRPr lang="sv-SE" dirty="0"/>
                    </a:p>
                  </a:txBody>
                  <a:tcPr/>
                </a:tc>
                <a:tc>
                  <a:txBody>
                    <a:bodyPr/>
                    <a:lstStyle/>
                    <a:p>
                      <a:r>
                        <a:rPr lang="sv-SE" baseline="0" dirty="0" smtClean="0"/>
                        <a:t>Dag</a:t>
                      </a:r>
                    </a:p>
                    <a:p>
                      <a:r>
                        <a:rPr lang="sv-SE" baseline="0" dirty="0" smtClean="0"/>
                        <a:t>91 –180</a:t>
                      </a:r>
                      <a:endParaRPr lang="sv-SE" dirty="0"/>
                    </a:p>
                  </a:txBody>
                  <a:tcPr/>
                </a:tc>
                <a:tc>
                  <a:txBody>
                    <a:bodyPr/>
                    <a:lstStyle/>
                    <a:p>
                      <a:r>
                        <a:rPr lang="sv-SE" dirty="0" smtClean="0"/>
                        <a:t>Dag</a:t>
                      </a:r>
                    </a:p>
                    <a:p>
                      <a:r>
                        <a:rPr lang="sv-SE" dirty="0" smtClean="0"/>
                        <a:t>181 – 364 </a:t>
                      </a:r>
                      <a:endParaRPr lang="sv-SE" dirty="0"/>
                    </a:p>
                  </a:txBody>
                  <a:tcPr/>
                </a:tc>
                <a:tc>
                  <a:txBody>
                    <a:bodyPr/>
                    <a:lstStyle/>
                    <a:p>
                      <a:r>
                        <a:rPr lang="sv-SE" dirty="0" smtClean="0"/>
                        <a:t>Dag</a:t>
                      </a:r>
                    </a:p>
                    <a:p>
                      <a:r>
                        <a:rPr lang="sv-SE" dirty="0" smtClean="0"/>
                        <a:t>365 -</a:t>
                      </a:r>
                      <a:r>
                        <a:rPr lang="sv-SE" baseline="0" dirty="0" smtClean="0"/>
                        <a:t> </a:t>
                      </a:r>
                      <a:endParaRPr lang="sv-SE"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Psykiska</a:t>
                      </a:r>
                      <a:r>
                        <a:rPr lang="sv-SE" sz="1600" baseline="0" dirty="0" smtClean="0"/>
                        <a:t> sjukdomar</a:t>
                      </a:r>
                      <a:endParaRPr lang="sv-SE" sz="1600" dirty="0" smtClean="0"/>
                    </a:p>
                  </a:txBody>
                  <a:tcPr/>
                </a:tc>
                <a:tc>
                  <a:txBody>
                    <a:bodyPr/>
                    <a:lstStyle/>
                    <a:p>
                      <a:pPr algn="ctr"/>
                      <a:r>
                        <a:rPr lang="sv-SE" dirty="0" smtClean="0"/>
                        <a:t>18 270</a:t>
                      </a:r>
                    </a:p>
                    <a:p>
                      <a:pPr algn="ctr"/>
                      <a:r>
                        <a:rPr lang="sv-SE" dirty="0" smtClean="0"/>
                        <a:t>(78 %)</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smtClean="0"/>
                        <a:t>17 986 </a:t>
                      </a:r>
                      <a:r>
                        <a:rPr kumimoji="0" lang="sv-SE" sz="1800" b="0" i="0" u="none" strike="noStrike" kern="1200" cap="none" spc="0" normalizeH="0" baseline="0" noProof="0" dirty="0" smtClean="0">
                          <a:ln>
                            <a:noFill/>
                          </a:ln>
                          <a:solidFill>
                            <a:prstClr val="black"/>
                          </a:solidFill>
                          <a:effectLst/>
                          <a:uLnTx/>
                          <a:uFillTx/>
                          <a:latin typeface="+mn-lt"/>
                          <a:ea typeface="+mn-ea"/>
                          <a:cs typeface="+mn-cs"/>
                        </a:rPr>
                        <a:t>(77 %)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17 986 (77 %)</a:t>
                      </a:r>
                    </a:p>
                  </a:txBody>
                  <a:tcPr/>
                </a:tc>
                <a:tc>
                  <a:txBody>
                    <a:bodyPr/>
                    <a:lstStyle/>
                    <a:p>
                      <a:pPr algn="ctr"/>
                      <a:r>
                        <a:rPr lang="sv-SE" dirty="0" smtClean="0"/>
                        <a:t>17 989</a:t>
                      </a:r>
                    </a:p>
                    <a:p>
                      <a:pPr algn="ctr"/>
                      <a:r>
                        <a:rPr lang="sv-SE" dirty="0" smtClean="0"/>
                        <a:t>(77 %)</a:t>
                      </a:r>
                      <a:endParaRPr lang="sv-SE" dirty="0"/>
                    </a:p>
                  </a:txBody>
                  <a:tcPr/>
                </a:tc>
                <a:tc>
                  <a:txBody>
                    <a:bodyPr/>
                    <a:lstStyle/>
                    <a:p>
                      <a:pPr algn="ctr"/>
                      <a:endParaRPr lang="sv-SE"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smtClean="0"/>
                        <a:t>Sårskada på underarm</a:t>
                      </a:r>
                      <a:endParaRPr lang="sv-SE"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smtClean="0"/>
                    </a:p>
                  </a:txBody>
                  <a:tcPr/>
                </a:tc>
                <a:tc>
                  <a:txBody>
                    <a:bodyPr/>
                    <a:lstStyle/>
                    <a:p>
                      <a:pPr algn="ctr"/>
                      <a:r>
                        <a:rPr lang="sv-SE" dirty="0" smtClean="0"/>
                        <a:t>18 270</a:t>
                      </a:r>
                    </a:p>
                    <a:p>
                      <a:pPr algn="ctr"/>
                      <a:r>
                        <a:rPr lang="sv-SE" dirty="0" smtClean="0"/>
                        <a:t>(78 %)</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smtClean="0"/>
                        <a:t>17 986 </a:t>
                      </a:r>
                      <a:r>
                        <a:rPr kumimoji="0" lang="sv-SE" sz="1800" b="0" i="0" u="none" strike="noStrike" kern="1200" cap="none" spc="0" normalizeH="0" baseline="0" noProof="0" dirty="0" smtClean="0">
                          <a:ln>
                            <a:noFill/>
                          </a:ln>
                          <a:solidFill>
                            <a:prstClr val="black"/>
                          </a:solidFill>
                          <a:effectLst/>
                          <a:uLnTx/>
                          <a:uFillTx/>
                          <a:latin typeface="+mn-lt"/>
                          <a:ea typeface="+mn-ea"/>
                          <a:cs typeface="+mn-cs"/>
                        </a:rPr>
                        <a:t>(77 %)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17 986 (77 %)</a:t>
                      </a:r>
                    </a:p>
                  </a:txBody>
                  <a:tcPr/>
                </a:tc>
                <a:tc>
                  <a:txBody>
                    <a:bodyPr/>
                    <a:lstStyle/>
                    <a:p>
                      <a:pPr algn="ctr"/>
                      <a:r>
                        <a:rPr lang="sv-SE" dirty="0" smtClean="0"/>
                        <a:t>17 989</a:t>
                      </a:r>
                    </a:p>
                    <a:p>
                      <a:pPr algn="ctr"/>
                      <a:r>
                        <a:rPr lang="sv-SE" dirty="0" smtClean="0"/>
                        <a:t>(77 %)</a:t>
                      </a:r>
                      <a:endParaRPr lang="sv-SE" dirty="0"/>
                    </a:p>
                  </a:txBody>
                  <a:tcPr/>
                </a:tc>
                <a:tc>
                  <a:txBody>
                    <a:bodyPr/>
                    <a:lstStyle/>
                    <a:p>
                      <a:pPr algn="ctr"/>
                      <a:r>
                        <a:rPr lang="sv-SE" dirty="0" smtClean="0"/>
                        <a:t>16 862 (72 %)</a:t>
                      </a:r>
                      <a:endParaRPr lang="sv-SE" dirty="0"/>
                    </a:p>
                  </a:txBody>
                  <a:tcPr>
                    <a:solidFill>
                      <a:srgbClr val="FFC000"/>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Bröstcancer</a:t>
                      </a:r>
                    </a:p>
                  </a:txBody>
                  <a:tcPr/>
                </a:tc>
                <a:tc>
                  <a:txBody>
                    <a:bodyPr/>
                    <a:lstStyle/>
                    <a:p>
                      <a:pPr algn="ctr"/>
                      <a:r>
                        <a:rPr lang="sv-SE" dirty="0" smtClean="0"/>
                        <a:t>18 270</a:t>
                      </a:r>
                    </a:p>
                    <a:p>
                      <a:pPr algn="ctr"/>
                      <a:r>
                        <a:rPr lang="sv-SE" dirty="0" smtClean="0"/>
                        <a:t>(78 %)</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smtClean="0"/>
                        <a:t>17 986 </a:t>
                      </a:r>
                      <a:r>
                        <a:rPr kumimoji="0" lang="sv-SE" sz="1800" b="0" i="0" u="none" strike="noStrike" kern="1200" cap="none" spc="0" normalizeH="0" baseline="0" noProof="0" dirty="0" smtClean="0">
                          <a:ln>
                            <a:noFill/>
                          </a:ln>
                          <a:solidFill>
                            <a:prstClr val="black"/>
                          </a:solidFill>
                          <a:effectLst/>
                          <a:uLnTx/>
                          <a:uFillTx/>
                          <a:latin typeface="+mn-lt"/>
                          <a:ea typeface="+mn-ea"/>
                          <a:cs typeface="+mn-cs"/>
                        </a:rPr>
                        <a:t>(77 %)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17 986 (77 %)</a:t>
                      </a:r>
                    </a:p>
                  </a:txBody>
                  <a:tcPr/>
                </a:tc>
                <a:tc>
                  <a:txBody>
                    <a:bodyPr/>
                    <a:lstStyle/>
                    <a:p>
                      <a:pPr algn="ctr"/>
                      <a:r>
                        <a:rPr lang="sv-SE" dirty="0" smtClean="0"/>
                        <a:t>17 989</a:t>
                      </a:r>
                    </a:p>
                    <a:p>
                      <a:pPr algn="ctr"/>
                      <a:r>
                        <a:rPr lang="sv-SE" dirty="0" smtClean="0"/>
                        <a:t>(77 %)</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17 989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(77 %)</a:t>
                      </a:r>
                    </a:p>
                  </a:txBody>
                  <a:tcPr>
                    <a:solidFill>
                      <a:srgbClr val="FFC000"/>
                    </a:solidFill>
                  </a:tcPr>
                </a:tc>
              </a:tr>
            </a:tbl>
          </a:graphicData>
        </a:graphic>
      </p:graphicFrame>
      <p:sp>
        <p:nvSpPr>
          <p:cNvPr id="6" name="textruta 5"/>
          <p:cNvSpPr txBox="1"/>
          <p:nvPr/>
        </p:nvSpPr>
        <p:spPr>
          <a:xfrm>
            <a:off x="430582" y="4797152"/>
            <a:ext cx="2664296" cy="369332"/>
          </a:xfrm>
          <a:prstGeom prst="rect">
            <a:avLst/>
          </a:prstGeom>
          <a:noFill/>
        </p:spPr>
        <p:txBody>
          <a:bodyPr wrap="square" rtlCol="0">
            <a:spAutoFit/>
          </a:bodyPr>
          <a:lstStyle/>
          <a:p>
            <a:r>
              <a:rPr lang="sv-SE" dirty="0" smtClean="0"/>
              <a:t>*inklusive sjuklön</a:t>
            </a:r>
            <a:endParaRPr lang="sv-SE" dirty="0"/>
          </a:p>
        </p:txBody>
      </p:sp>
      <p:sp>
        <p:nvSpPr>
          <p:cNvPr id="4" name="textruta 3"/>
          <p:cNvSpPr txBox="1"/>
          <p:nvPr/>
        </p:nvSpPr>
        <p:spPr>
          <a:xfrm>
            <a:off x="8055774" y="3356992"/>
            <a:ext cx="736099" cy="369332"/>
          </a:xfrm>
          <a:prstGeom prst="rect">
            <a:avLst/>
          </a:prstGeom>
          <a:noFill/>
        </p:spPr>
        <p:txBody>
          <a:bodyPr wrap="none" rtlCol="0">
            <a:spAutoFit/>
          </a:bodyPr>
          <a:lstStyle/>
          <a:p>
            <a:r>
              <a:rPr lang="sv-SE" dirty="0" smtClean="0"/>
              <a:t>OBS!</a:t>
            </a:r>
            <a:endParaRPr lang="sv-SE" dirty="0"/>
          </a:p>
        </p:txBody>
      </p:sp>
    </p:spTree>
    <p:extLst>
      <p:ext uri="{BB962C8B-B14F-4D97-AF65-F5344CB8AC3E}">
        <p14:creationId xmlns:p14="http://schemas.microsoft.com/office/powerpoint/2010/main" val="2637240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gör arbetslivet friskare och sänker sjukfrånvaron?</a:t>
            </a:r>
            <a:endParaRPr lang="sv-SE" dirty="0"/>
          </a:p>
        </p:txBody>
      </p:sp>
      <p:sp>
        <p:nvSpPr>
          <p:cNvPr id="3" name="Platshållare för bildnummer 2"/>
          <p:cNvSpPr>
            <a:spLocks noGrp="1"/>
          </p:cNvSpPr>
          <p:nvPr>
            <p:ph type="sldNum" sz="quarter" idx="12"/>
          </p:nvPr>
        </p:nvSpPr>
        <p:spPr/>
        <p:txBody>
          <a:bodyPr/>
          <a:lstStyle/>
          <a:p>
            <a:pPr>
              <a:defRPr/>
            </a:pPr>
            <a:fld id="{78370740-B06D-49F0-A140-A1641135598D}" type="slidenum">
              <a:rPr lang="sv-SE" smtClean="0"/>
              <a:pPr>
                <a:defRPr/>
              </a:pPr>
              <a:t>14</a:t>
            </a:fld>
            <a:r>
              <a:rPr lang="sv-SE" dirty="0" smtClean="0"/>
              <a:t>  Folksam presentation  </a:t>
            </a:r>
            <a:fld id="{B00C1C6B-15B9-48FF-974D-771F91E3C3B2}" type="datetime1">
              <a:rPr lang="sv-SE" smtClean="0"/>
              <a:pPr>
                <a:defRPr/>
              </a:pPr>
              <a:t>2017-03-16</a:t>
            </a:fld>
            <a:r>
              <a:rPr lang="sv-SE" dirty="0" smtClean="0"/>
              <a:t> </a:t>
            </a:r>
            <a:endParaRPr lang="sv-SE" dirty="0"/>
          </a:p>
        </p:txBody>
      </p:sp>
      <p:sp>
        <p:nvSpPr>
          <p:cNvPr id="5" name="Platshållare för innehåll 4"/>
          <p:cNvSpPr>
            <a:spLocks noGrp="1"/>
          </p:cNvSpPr>
          <p:nvPr>
            <p:ph idx="1"/>
          </p:nvPr>
        </p:nvSpPr>
        <p:spPr/>
        <p:txBody>
          <a:bodyPr/>
          <a:lstStyle/>
          <a:p>
            <a:endParaRPr lang="sv-SE"/>
          </a:p>
        </p:txBody>
      </p:sp>
    </p:spTree>
    <p:extLst>
      <p:ext uri="{BB962C8B-B14F-4D97-AF65-F5344CB8AC3E}">
        <p14:creationId xmlns:p14="http://schemas.microsoft.com/office/powerpoint/2010/main" val="3994701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Löntagarnas förklaring till den ökade sjukfrånvaron</a:t>
            </a:r>
            <a:endParaRPr lang="sv-SE" dirty="0"/>
          </a:p>
        </p:txBody>
      </p:sp>
      <p:sp>
        <p:nvSpPr>
          <p:cNvPr id="4" name="Platshållare för bildnummer 3"/>
          <p:cNvSpPr>
            <a:spLocks noGrp="1"/>
          </p:cNvSpPr>
          <p:nvPr>
            <p:ph type="sldNum" sz="quarter" idx="12"/>
          </p:nvPr>
        </p:nvSpPr>
        <p:spPr/>
        <p:txBody>
          <a:bodyPr/>
          <a:lstStyle/>
          <a:p>
            <a:fld id="{9C77FE8C-F1C2-4836-9107-962F8D87D201}" type="slidenum">
              <a:rPr lang="sv-SE" smtClean="0"/>
              <a:pPr/>
              <a:t>15</a:t>
            </a:fld>
            <a:endParaRPr lang="sv-SE"/>
          </a:p>
        </p:txBody>
      </p:sp>
      <p:graphicFrame>
        <p:nvGraphicFramePr>
          <p:cNvPr id="5" name="Platshållare för innehåll 4"/>
          <p:cNvGraphicFramePr>
            <a:graphicFrameLocks noGrp="1"/>
          </p:cNvGraphicFramePr>
          <p:nvPr>
            <p:ph idx="1"/>
            <p:extLst/>
          </p:nvPr>
        </p:nvGraphicFramePr>
        <p:xfrm>
          <a:off x="431800" y="1196753"/>
          <a:ext cx="8280400" cy="48611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9113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är kvinnor sjukare än män?</a:t>
            </a:r>
            <a:endParaRPr lang="sv-SE" dirty="0"/>
          </a:p>
        </p:txBody>
      </p:sp>
      <p:sp>
        <p:nvSpPr>
          <p:cNvPr id="4" name="Platshållare för bildnummer 3"/>
          <p:cNvSpPr>
            <a:spLocks noGrp="1"/>
          </p:cNvSpPr>
          <p:nvPr>
            <p:ph type="sldNum" sz="quarter" idx="12"/>
          </p:nvPr>
        </p:nvSpPr>
        <p:spPr/>
        <p:txBody>
          <a:bodyPr/>
          <a:lstStyle/>
          <a:p>
            <a:fld id="{9C77FE8C-F1C2-4836-9107-962F8D87D201}" type="slidenum">
              <a:rPr lang="sv-SE" smtClean="0"/>
              <a:pPr/>
              <a:t>16</a:t>
            </a:fld>
            <a:endParaRPr lang="sv-SE"/>
          </a:p>
        </p:txBody>
      </p:sp>
      <p:graphicFrame>
        <p:nvGraphicFramePr>
          <p:cNvPr id="5" name="Platshållare för innehåll 4"/>
          <p:cNvGraphicFramePr>
            <a:graphicFrameLocks noGrp="1"/>
          </p:cNvGraphicFramePr>
          <p:nvPr>
            <p:ph idx="1"/>
            <p:extLst/>
          </p:nvPr>
        </p:nvGraphicFramePr>
        <p:xfrm>
          <a:off x="431800" y="980729"/>
          <a:ext cx="8280400" cy="5077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780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kan minska sjukfrånvaron?</a:t>
            </a:r>
            <a:endParaRPr lang="sv-SE" dirty="0"/>
          </a:p>
        </p:txBody>
      </p:sp>
      <p:sp>
        <p:nvSpPr>
          <p:cNvPr id="4" name="Platshållare för bildnummer 3"/>
          <p:cNvSpPr>
            <a:spLocks noGrp="1"/>
          </p:cNvSpPr>
          <p:nvPr>
            <p:ph type="sldNum" sz="quarter" idx="12"/>
          </p:nvPr>
        </p:nvSpPr>
        <p:spPr/>
        <p:txBody>
          <a:bodyPr/>
          <a:lstStyle/>
          <a:p>
            <a:fld id="{9C77FE8C-F1C2-4836-9107-962F8D87D201}" type="slidenum">
              <a:rPr lang="sv-SE" smtClean="0"/>
              <a:pPr/>
              <a:t>17</a:t>
            </a:fld>
            <a:endParaRPr lang="sv-SE"/>
          </a:p>
        </p:txBody>
      </p:sp>
      <p:graphicFrame>
        <p:nvGraphicFramePr>
          <p:cNvPr id="5" name="Platshållare för innehåll 4"/>
          <p:cNvGraphicFramePr>
            <a:graphicFrameLocks noGrp="1"/>
          </p:cNvGraphicFramePr>
          <p:nvPr>
            <p:ph idx="1"/>
            <p:extLst/>
          </p:nvPr>
        </p:nvGraphicFramePr>
        <p:xfrm>
          <a:off x="431800" y="980729"/>
          <a:ext cx="8280400" cy="5077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283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Tankar</a:t>
            </a:r>
            <a:endParaRPr lang="sv-SE" dirty="0"/>
          </a:p>
        </p:txBody>
      </p:sp>
      <p:sp>
        <p:nvSpPr>
          <p:cNvPr id="3" name="Platshållare för innehåll 2"/>
          <p:cNvSpPr>
            <a:spLocks noGrp="1"/>
          </p:cNvSpPr>
          <p:nvPr>
            <p:ph idx="1"/>
          </p:nvPr>
        </p:nvSpPr>
        <p:spPr>
          <a:xfrm>
            <a:off x="431800" y="1124745"/>
            <a:ext cx="8280400" cy="4933156"/>
          </a:xfrm>
        </p:spPr>
        <p:txBody>
          <a:bodyPr/>
          <a:lstStyle/>
          <a:p>
            <a:r>
              <a:rPr lang="sv-SE" dirty="0" smtClean="0"/>
              <a:t>Är regeringens mål om 9 sjukpenningdagar år 2020 realistiskt?</a:t>
            </a:r>
          </a:p>
          <a:p>
            <a:pPr lvl="3"/>
            <a:r>
              <a:rPr lang="sv-SE" dirty="0" smtClean="0"/>
              <a:t>Ja!</a:t>
            </a:r>
          </a:p>
          <a:p>
            <a:r>
              <a:rPr lang="sv-SE" dirty="0" smtClean="0"/>
              <a:t>Trendbrott kan skönjas, ökningstakten minskar betydligt.</a:t>
            </a:r>
          </a:p>
          <a:p>
            <a:r>
              <a:rPr lang="sv-SE" dirty="0" smtClean="0"/>
              <a:t>Vad krävs?</a:t>
            </a:r>
          </a:p>
          <a:p>
            <a:pPr lvl="3"/>
            <a:r>
              <a:rPr lang="sv-SE" dirty="0" smtClean="0"/>
              <a:t>Korrekt villkorstillämpning</a:t>
            </a:r>
          </a:p>
          <a:p>
            <a:pPr lvl="3"/>
            <a:r>
              <a:rPr lang="sv-SE" dirty="0" smtClean="0"/>
              <a:t>Partslösningar för att hantera långtidssjukskrivningarna och förstärka det förebyggande hälsoarbetet. </a:t>
            </a:r>
          </a:p>
          <a:p>
            <a:pPr lvl="3"/>
            <a:endParaRPr lang="sv-SE" dirty="0" smtClean="0"/>
          </a:p>
          <a:p>
            <a:pPr marL="536575" lvl="3" indent="0">
              <a:buNone/>
            </a:pPr>
            <a:endParaRPr lang="sv-SE" dirty="0" smtClean="0"/>
          </a:p>
        </p:txBody>
      </p:sp>
      <p:sp>
        <p:nvSpPr>
          <p:cNvPr id="4" name="Platshållare för bildnummer 3"/>
          <p:cNvSpPr>
            <a:spLocks noGrp="1"/>
          </p:cNvSpPr>
          <p:nvPr>
            <p:ph type="sldNum" sz="quarter" idx="12"/>
          </p:nvPr>
        </p:nvSpPr>
        <p:spPr/>
        <p:txBody>
          <a:bodyPr/>
          <a:lstStyle/>
          <a:p>
            <a:fld id="{9C77FE8C-F1C2-4836-9107-962F8D87D201}" type="slidenum">
              <a:rPr lang="sv-SE" smtClean="0"/>
              <a:pPr/>
              <a:t>18</a:t>
            </a:fld>
            <a:endParaRPr lang="sv-SE"/>
          </a:p>
        </p:txBody>
      </p:sp>
    </p:spTree>
    <p:extLst>
      <p:ext uri="{BB962C8B-B14F-4D97-AF65-F5344CB8AC3E}">
        <p14:creationId xmlns:p14="http://schemas.microsoft.com/office/powerpoint/2010/main" val="1855518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Medlemsförsäkringar vid sjukdom   </a:t>
            </a:r>
            <a:endParaRPr lang="sv-SE" dirty="0"/>
          </a:p>
        </p:txBody>
      </p:sp>
      <p:sp>
        <p:nvSpPr>
          <p:cNvPr id="6" name="Platshållare för innehåll 5"/>
          <p:cNvSpPr>
            <a:spLocks noGrp="1"/>
          </p:cNvSpPr>
          <p:nvPr>
            <p:ph idx="1"/>
          </p:nvPr>
        </p:nvSpPr>
        <p:spPr/>
        <p:txBody>
          <a:bodyPr/>
          <a:lstStyle/>
          <a:p>
            <a:pPr marL="0" indent="0">
              <a:buNone/>
            </a:pPr>
            <a:r>
              <a:rPr lang="sv-SE" dirty="0" smtClean="0"/>
              <a:t>Lisbeth Lundmark / Tobias Scharin</a:t>
            </a:r>
            <a:endParaRPr lang="sv-SE" dirty="0"/>
          </a:p>
        </p:txBody>
      </p:sp>
      <p:sp>
        <p:nvSpPr>
          <p:cNvPr id="4" name="Platshållare för bildnummer 3"/>
          <p:cNvSpPr>
            <a:spLocks noGrp="1"/>
          </p:cNvSpPr>
          <p:nvPr>
            <p:ph type="sldNum" sz="quarter" idx="12"/>
          </p:nvPr>
        </p:nvSpPr>
        <p:spPr/>
        <p:txBody>
          <a:bodyPr/>
          <a:lstStyle/>
          <a:p>
            <a:fld id="{9C77FE8C-F1C2-4836-9107-962F8D87D201}" type="slidenum">
              <a:rPr lang="sv-SE" smtClean="0"/>
              <a:pPr/>
              <a:t>19</a:t>
            </a:fld>
            <a:endParaRPr lang="sv-SE"/>
          </a:p>
        </p:txBody>
      </p:sp>
    </p:spTree>
    <p:extLst>
      <p:ext uri="{BB962C8B-B14F-4D97-AF65-F5344CB8AC3E}">
        <p14:creationId xmlns:p14="http://schemas.microsoft.com/office/powerpoint/2010/main" val="1510897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stretch>
            <a:fillRect/>
          </a:stretch>
        </p:blipFill>
        <p:spPr>
          <a:xfrm>
            <a:off x="107504" y="0"/>
            <a:ext cx="9289032" cy="5858535"/>
          </a:xfrm>
          <a:prstGeom prst="rect">
            <a:avLst/>
          </a:prstGeom>
        </p:spPr>
      </p:pic>
      <p:sp>
        <p:nvSpPr>
          <p:cNvPr id="6" name="textruta 5"/>
          <p:cNvSpPr txBox="1"/>
          <p:nvPr/>
        </p:nvSpPr>
        <p:spPr>
          <a:xfrm>
            <a:off x="2915816" y="3272790"/>
            <a:ext cx="6048672" cy="1415772"/>
          </a:xfrm>
          <a:prstGeom prst="rect">
            <a:avLst/>
          </a:prstGeom>
          <a:solidFill>
            <a:schemeClr val="tx2">
              <a:lumMod val="20000"/>
              <a:lumOff val="80000"/>
            </a:schemeClr>
          </a:solidFill>
        </p:spPr>
        <p:txBody>
          <a:bodyPr wrap="square" rtlCol="0">
            <a:spAutoFit/>
          </a:bodyPr>
          <a:lstStyle/>
          <a:p>
            <a:r>
              <a:rPr lang="sv-SE" sz="2000" b="1" dirty="0" smtClean="0"/>
              <a:t>Min </a:t>
            </a:r>
            <a:r>
              <a:rPr lang="sv-SE" sz="2000" b="1" dirty="0" err="1" smtClean="0"/>
              <a:t>Twitter-adress</a:t>
            </a:r>
            <a:r>
              <a:rPr lang="sv-SE" sz="2000" b="1" dirty="0" smtClean="0"/>
              <a:t>:</a:t>
            </a:r>
          </a:p>
          <a:p>
            <a:r>
              <a:rPr lang="sv-SE" sz="4400" dirty="0" smtClean="0"/>
              <a:t>@</a:t>
            </a:r>
            <a:r>
              <a:rPr lang="sv-SE" sz="4400" dirty="0" err="1" smtClean="0"/>
              <a:t>HakanSvardman</a:t>
            </a:r>
            <a:endParaRPr lang="sv-SE" sz="4400" dirty="0"/>
          </a:p>
        </p:txBody>
      </p:sp>
    </p:spTree>
    <p:extLst>
      <p:ext uri="{BB962C8B-B14F-4D97-AF65-F5344CB8AC3E}">
        <p14:creationId xmlns:p14="http://schemas.microsoft.com/office/powerpoint/2010/main" val="3869314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1800" y="332657"/>
            <a:ext cx="8460680" cy="1512018"/>
          </a:xfrm>
        </p:spPr>
        <p:txBody>
          <a:bodyPr/>
          <a:lstStyle/>
          <a:p>
            <a:r>
              <a:rPr lang="sv-SE" dirty="0" smtClean="0"/>
              <a:t>Hälften av ”LO-folket” har en privat sjukförsäkring</a:t>
            </a:r>
            <a:endParaRPr lang="sv-SE" dirty="0"/>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20</a:t>
            </a:fld>
            <a:r>
              <a:rPr lang="sv-SE" smtClean="0"/>
              <a:t>  Folksam presentation  </a:t>
            </a:r>
            <a:fld id="{B00C1C6B-15B9-48FF-974D-771F91E3C3B2}" type="datetime1">
              <a:rPr lang="sv-SE" smtClean="0"/>
              <a:pPr>
                <a:defRPr/>
              </a:pPr>
              <a:t>2017-03-16</a:t>
            </a:fld>
            <a:r>
              <a:rPr lang="sv-SE" smtClean="0"/>
              <a:t> </a:t>
            </a:r>
            <a:endParaRPr lang="sv-SE"/>
          </a:p>
        </p:txBody>
      </p:sp>
      <p:graphicFrame>
        <p:nvGraphicFramePr>
          <p:cNvPr id="4" name="Diagram 3"/>
          <p:cNvGraphicFramePr/>
          <p:nvPr>
            <p:extLst>
              <p:ext uri="{D42A27DB-BD31-4B8C-83A1-F6EECF244321}">
                <p14:modId xmlns:p14="http://schemas.microsoft.com/office/powerpoint/2010/main" val="4092374259"/>
              </p:ext>
            </p:extLst>
          </p:nvPr>
        </p:nvGraphicFramePr>
        <p:xfrm>
          <a:off x="251520" y="1844676"/>
          <a:ext cx="8496944" cy="3958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4547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332657"/>
            <a:ext cx="8100640" cy="1512018"/>
          </a:xfrm>
        </p:spPr>
        <p:txBody>
          <a:bodyPr/>
          <a:lstStyle/>
          <a:p>
            <a:r>
              <a:rPr lang="sv-SE" dirty="0" smtClean="0"/>
              <a:t>Sara och Medlemsförsäkringarna </a:t>
            </a:r>
            <a:endParaRPr lang="sv-SE" dirty="0"/>
          </a:p>
        </p:txBody>
      </p:sp>
      <p:sp>
        <p:nvSpPr>
          <p:cNvPr id="3" name="Platshållare för innehåll 2"/>
          <p:cNvSpPr>
            <a:spLocks noGrp="1"/>
          </p:cNvSpPr>
          <p:nvPr>
            <p:ph idx="1"/>
          </p:nvPr>
        </p:nvSpPr>
        <p:spPr>
          <a:xfrm>
            <a:off x="4679950" y="1628801"/>
            <a:ext cx="4032250" cy="4429100"/>
          </a:xfrm>
        </p:spPr>
        <p:txBody>
          <a:bodyPr>
            <a:normAutofit lnSpcReduction="10000"/>
          </a:bodyPr>
          <a:lstStyle/>
          <a:p>
            <a:pPr marL="0" indent="0">
              <a:buNone/>
            </a:pPr>
            <a:r>
              <a:rPr lang="sv-SE" dirty="0" smtClean="0"/>
              <a:t>Detta är Sara</a:t>
            </a:r>
            <a:r>
              <a:rPr lang="sv-SE" dirty="0"/>
              <a:t>!</a:t>
            </a:r>
            <a:endParaRPr lang="sv-SE" dirty="0" smtClean="0"/>
          </a:p>
          <a:p>
            <a:pPr lvl="1"/>
            <a:r>
              <a:rPr lang="sv-SE" dirty="0" smtClean="0"/>
              <a:t>43 år</a:t>
            </a:r>
          </a:p>
          <a:p>
            <a:pPr lvl="1"/>
            <a:r>
              <a:rPr lang="sv-SE" dirty="0" smtClean="0"/>
              <a:t>Privatanställd arbetare</a:t>
            </a:r>
          </a:p>
          <a:p>
            <a:pPr lvl="1"/>
            <a:r>
              <a:rPr lang="sv-SE" dirty="0" smtClean="0"/>
              <a:t>Kollektivavtal</a:t>
            </a:r>
          </a:p>
          <a:p>
            <a:pPr lvl="1"/>
            <a:r>
              <a:rPr lang="sv-SE" dirty="0" smtClean="0"/>
              <a:t>Månadslön: 23 500 kr</a:t>
            </a:r>
          </a:p>
          <a:p>
            <a:pPr lvl="1"/>
            <a:r>
              <a:rPr lang="sv-SE" dirty="0" smtClean="0"/>
              <a:t>Medlem i Handels </a:t>
            </a:r>
          </a:p>
          <a:p>
            <a:pPr marL="0" indent="0">
              <a:buNone/>
            </a:pPr>
            <a:r>
              <a:rPr lang="sv-SE" dirty="0" smtClean="0"/>
              <a:t>Diagnoser:</a:t>
            </a:r>
            <a:endParaRPr lang="sv-SE" dirty="0"/>
          </a:p>
          <a:p>
            <a:r>
              <a:rPr lang="sv-SE" dirty="0" smtClean="0"/>
              <a:t>Psykisk sjukdom (F43)</a:t>
            </a:r>
          </a:p>
          <a:p>
            <a:r>
              <a:rPr lang="sv-SE" dirty="0" smtClean="0"/>
              <a:t>Sårskada på underarm som leder till amputation </a:t>
            </a:r>
          </a:p>
          <a:p>
            <a:r>
              <a:rPr lang="sv-SE" dirty="0" smtClean="0"/>
              <a:t>Cancerdiagnos </a:t>
            </a:r>
          </a:p>
        </p:txBody>
      </p:sp>
      <p:sp>
        <p:nvSpPr>
          <p:cNvPr id="4" name="Platshållare för bildnummer 3"/>
          <p:cNvSpPr>
            <a:spLocks noGrp="1"/>
          </p:cNvSpPr>
          <p:nvPr>
            <p:ph type="sldNum" sz="quarter" idx="12"/>
          </p:nvPr>
        </p:nvSpPr>
        <p:spPr/>
        <p:txBody>
          <a:bodyPr/>
          <a:lstStyle/>
          <a:p>
            <a:fld id="{9C77FE8C-F1C2-4836-9107-962F8D87D201}" type="slidenum">
              <a:rPr lang="sv-SE" smtClean="0"/>
              <a:pPr/>
              <a:t>21</a:t>
            </a:fld>
            <a:endParaRPr lang="sv-SE"/>
          </a:p>
        </p:txBody>
      </p:sp>
      <p:pic>
        <p:nvPicPr>
          <p:cNvPr id="10" name="Bildobjekt 9"/>
          <p:cNvPicPr>
            <a:picLocks noChangeAspect="1"/>
          </p:cNvPicPr>
          <p:nvPr/>
        </p:nvPicPr>
        <p:blipFill>
          <a:blip r:embed="rId3"/>
          <a:stretch>
            <a:fillRect/>
          </a:stretch>
        </p:blipFill>
        <p:spPr>
          <a:xfrm>
            <a:off x="611560" y="1627936"/>
            <a:ext cx="3024696" cy="3661474"/>
          </a:xfrm>
          <a:prstGeom prst="rect">
            <a:avLst/>
          </a:prstGeom>
        </p:spPr>
      </p:pic>
    </p:spTree>
    <p:extLst>
      <p:ext uri="{BB962C8B-B14F-4D97-AF65-F5344CB8AC3E}">
        <p14:creationId xmlns:p14="http://schemas.microsoft.com/office/powerpoint/2010/main" val="3952676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Sjuk och efterlevandeförsäkring</a:t>
            </a:r>
            <a:endParaRPr lang="sv-SE" dirty="0"/>
          </a:p>
        </p:txBody>
      </p:sp>
      <p:sp>
        <p:nvSpPr>
          <p:cNvPr id="2" name="Platshållare för bildnummer 1"/>
          <p:cNvSpPr>
            <a:spLocks noGrp="1"/>
          </p:cNvSpPr>
          <p:nvPr>
            <p:ph type="sldNum" sz="quarter" idx="12"/>
          </p:nvPr>
        </p:nvSpPr>
        <p:spPr/>
        <p:txBody>
          <a:bodyPr/>
          <a:lstStyle/>
          <a:p>
            <a:fld id="{9C77FE8C-F1C2-4836-9107-962F8D87D201}" type="slidenum">
              <a:rPr lang="sv-SE" smtClean="0"/>
              <a:pPr/>
              <a:t>22</a:t>
            </a:fld>
            <a:endParaRPr lang="sv-SE"/>
          </a:p>
        </p:txBody>
      </p:sp>
      <p:sp>
        <p:nvSpPr>
          <p:cNvPr id="6" name="Rectangle 2"/>
          <p:cNvSpPr>
            <a:spLocks noChangeArrowheads="1"/>
          </p:cNvSpPr>
          <p:nvPr/>
        </p:nvSpPr>
        <p:spPr bwMode="auto">
          <a:xfrm>
            <a:off x="827584" y="1937048"/>
            <a:ext cx="1840801" cy="3124200"/>
          </a:xfrm>
          <a:prstGeom prst="rect">
            <a:avLst/>
          </a:prstGeom>
          <a:solidFill>
            <a:schemeClr val="accent3"/>
          </a:solidFill>
          <a:ln>
            <a:headEnd/>
            <a:tailEnd/>
          </a:ln>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none" anchor="ctr"/>
          <a:lstStyle/>
          <a:p>
            <a:pPr algn="ctr">
              <a:spcBef>
                <a:spcPct val="0"/>
              </a:spcBef>
            </a:pPr>
            <a:r>
              <a:rPr lang="sv-SE" sz="2000" b="1" dirty="0" smtClean="0">
                <a:solidFill>
                  <a:srgbClr val="1E6E32"/>
                </a:solidFill>
              </a:rPr>
              <a:t>Sjuk och </a:t>
            </a:r>
            <a:endParaRPr lang="sv-SE" sz="2000" b="1" dirty="0">
              <a:solidFill>
                <a:srgbClr val="1E6E32"/>
              </a:solidFill>
            </a:endParaRPr>
          </a:p>
          <a:p>
            <a:pPr algn="ctr">
              <a:spcBef>
                <a:spcPct val="0"/>
              </a:spcBef>
            </a:pPr>
            <a:r>
              <a:rPr lang="sv-SE" sz="2000" b="1" dirty="0" smtClean="0">
                <a:solidFill>
                  <a:srgbClr val="1E6E32"/>
                </a:solidFill>
              </a:rPr>
              <a:t>Efterlevande-</a:t>
            </a:r>
          </a:p>
          <a:p>
            <a:pPr algn="ctr">
              <a:spcBef>
                <a:spcPct val="0"/>
              </a:spcBef>
            </a:pPr>
            <a:r>
              <a:rPr lang="sv-SE" sz="2000" b="1" dirty="0" smtClean="0">
                <a:solidFill>
                  <a:srgbClr val="1E6E32"/>
                </a:solidFill>
              </a:rPr>
              <a:t>försäkring</a:t>
            </a:r>
            <a:endParaRPr lang="sv-SE" sz="2000" b="1" dirty="0">
              <a:solidFill>
                <a:srgbClr val="1E6E32"/>
              </a:solidFill>
            </a:endParaRPr>
          </a:p>
        </p:txBody>
      </p:sp>
      <p:sp>
        <p:nvSpPr>
          <p:cNvPr id="7" name="Rectangle 3"/>
          <p:cNvSpPr>
            <a:spLocks noChangeArrowheads="1"/>
          </p:cNvSpPr>
          <p:nvPr/>
        </p:nvSpPr>
        <p:spPr bwMode="auto">
          <a:xfrm>
            <a:off x="2740268" y="1934344"/>
            <a:ext cx="2460104" cy="990600"/>
          </a:xfrm>
          <a:prstGeom prst="rect">
            <a:avLst/>
          </a:prstGeom>
          <a:solidFill>
            <a:srgbClr val="009FE4"/>
          </a:solidFill>
          <a:ln>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0"/>
              </a:spcBef>
            </a:pPr>
            <a:r>
              <a:rPr lang="sv-SE" sz="2000" b="1" dirty="0" smtClean="0"/>
              <a:t>Dödsfallsersättning</a:t>
            </a:r>
            <a:endParaRPr lang="sv-SE" sz="2000" b="1" dirty="0"/>
          </a:p>
        </p:txBody>
      </p:sp>
      <p:sp>
        <p:nvSpPr>
          <p:cNvPr id="8" name="Rectangle 4"/>
          <p:cNvSpPr>
            <a:spLocks noChangeArrowheads="1"/>
          </p:cNvSpPr>
          <p:nvPr/>
        </p:nvSpPr>
        <p:spPr bwMode="auto">
          <a:xfrm>
            <a:off x="2740268" y="3014464"/>
            <a:ext cx="2460104" cy="990600"/>
          </a:xfrm>
          <a:prstGeom prst="rect">
            <a:avLst/>
          </a:prstGeom>
          <a:solidFill>
            <a:srgbClr val="E6007E"/>
          </a:solidFill>
          <a:ln>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0"/>
              </a:spcBef>
            </a:pPr>
            <a:r>
              <a:rPr lang="sv-SE" sz="2000" b="1" dirty="0" smtClean="0"/>
              <a:t>Sjukförsäkring</a:t>
            </a:r>
          </a:p>
          <a:p>
            <a:pPr algn="ctr">
              <a:spcBef>
                <a:spcPct val="0"/>
              </a:spcBef>
            </a:pPr>
            <a:r>
              <a:rPr lang="sv-SE" sz="2000" b="1" dirty="0" smtClean="0"/>
              <a:t>/Arbetsoförmåga</a:t>
            </a:r>
            <a:endParaRPr lang="sv-SE" sz="2000" b="1" dirty="0"/>
          </a:p>
        </p:txBody>
      </p:sp>
      <p:sp>
        <p:nvSpPr>
          <p:cNvPr id="12" name="Likbent triangel 11"/>
          <p:cNvSpPr/>
          <p:nvPr/>
        </p:nvSpPr>
        <p:spPr bwMode="auto">
          <a:xfrm rot="5400000">
            <a:off x="4840332" y="5013176"/>
            <a:ext cx="936104" cy="216024"/>
          </a:xfrm>
          <a:prstGeom prst="triangle">
            <a:avLst/>
          </a:prstGeom>
          <a:solidFill>
            <a:schemeClr val="bg1">
              <a:lumMod val="95000"/>
            </a:schemeClr>
          </a:solidFill>
          <a:ln w="9525">
            <a:noFill/>
            <a:round/>
            <a:headEnd/>
            <a:tailEnd/>
          </a:ln>
        </p:spPr>
        <p:txBody>
          <a:bodyPr wrap="none" rtlCol="0" anchor="ctr"/>
          <a:lstStyle/>
          <a:p>
            <a:pPr algn="l"/>
            <a:endParaRPr lang="sv-SE" sz="1400"/>
          </a:p>
        </p:txBody>
      </p:sp>
      <p:sp>
        <p:nvSpPr>
          <p:cNvPr id="13" name="Likbent triangel 12"/>
          <p:cNvSpPr/>
          <p:nvPr/>
        </p:nvSpPr>
        <p:spPr bwMode="auto">
          <a:xfrm rot="5400000">
            <a:off x="4932040" y="2348880"/>
            <a:ext cx="936104" cy="216024"/>
          </a:xfrm>
          <a:prstGeom prst="triangle">
            <a:avLst/>
          </a:prstGeom>
          <a:solidFill>
            <a:schemeClr val="bg1">
              <a:lumMod val="85000"/>
            </a:schemeClr>
          </a:solidFill>
          <a:ln w="9525">
            <a:noFill/>
            <a:round/>
            <a:headEnd/>
            <a:tailEnd/>
          </a:ln>
        </p:spPr>
        <p:txBody>
          <a:bodyPr wrap="none" rtlCol="0" anchor="ctr"/>
          <a:lstStyle/>
          <a:p>
            <a:pPr algn="l"/>
            <a:endParaRPr lang="sv-SE" sz="1400"/>
          </a:p>
        </p:txBody>
      </p:sp>
      <p:sp>
        <p:nvSpPr>
          <p:cNvPr id="14" name="Likbent triangel 13"/>
          <p:cNvSpPr/>
          <p:nvPr/>
        </p:nvSpPr>
        <p:spPr bwMode="auto">
          <a:xfrm rot="5400000">
            <a:off x="4932040" y="3356992"/>
            <a:ext cx="936104" cy="216024"/>
          </a:xfrm>
          <a:prstGeom prst="triangle">
            <a:avLst/>
          </a:prstGeom>
          <a:solidFill>
            <a:schemeClr val="bg1">
              <a:lumMod val="85000"/>
            </a:schemeClr>
          </a:solidFill>
          <a:ln w="9525">
            <a:noFill/>
            <a:round/>
            <a:headEnd/>
            <a:tailEnd/>
          </a:ln>
        </p:spPr>
        <p:txBody>
          <a:bodyPr wrap="none" rtlCol="0" anchor="ctr"/>
          <a:lstStyle/>
          <a:p>
            <a:pPr algn="l"/>
            <a:endParaRPr lang="sv-SE" sz="1400"/>
          </a:p>
        </p:txBody>
      </p:sp>
      <p:sp>
        <p:nvSpPr>
          <p:cNvPr id="15" name="Likbent triangel 14"/>
          <p:cNvSpPr/>
          <p:nvPr/>
        </p:nvSpPr>
        <p:spPr bwMode="auto">
          <a:xfrm rot="5400000">
            <a:off x="4932040" y="4437112"/>
            <a:ext cx="936104" cy="216024"/>
          </a:xfrm>
          <a:prstGeom prst="triangle">
            <a:avLst/>
          </a:prstGeom>
          <a:solidFill>
            <a:schemeClr val="bg1">
              <a:lumMod val="85000"/>
            </a:schemeClr>
          </a:solidFill>
          <a:ln w="9525">
            <a:noFill/>
            <a:round/>
            <a:headEnd/>
            <a:tailEnd/>
          </a:ln>
        </p:spPr>
        <p:txBody>
          <a:bodyPr wrap="none" rtlCol="0" anchor="ctr"/>
          <a:lstStyle/>
          <a:p>
            <a:pPr algn="l"/>
            <a:endParaRPr lang="sv-SE" sz="1400"/>
          </a:p>
        </p:txBody>
      </p:sp>
      <p:sp>
        <p:nvSpPr>
          <p:cNvPr id="16" name="Rektangel 15"/>
          <p:cNvSpPr/>
          <p:nvPr/>
        </p:nvSpPr>
        <p:spPr>
          <a:xfrm>
            <a:off x="5610359" y="2276872"/>
            <a:ext cx="1274708" cy="369332"/>
          </a:xfrm>
          <a:prstGeom prst="rect">
            <a:avLst/>
          </a:prstGeom>
        </p:spPr>
        <p:txBody>
          <a:bodyPr wrap="none">
            <a:spAutoFit/>
          </a:bodyPr>
          <a:lstStyle/>
          <a:p>
            <a:pPr>
              <a:spcBef>
                <a:spcPct val="0"/>
              </a:spcBef>
            </a:pPr>
            <a:r>
              <a:rPr lang="sv-SE" dirty="0" smtClean="0">
                <a:solidFill>
                  <a:schemeClr val="tx2"/>
                </a:solidFill>
                <a:latin typeface="Arial" charset="0"/>
              </a:rPr>
              <a:t>325 000 kr</a:t>
            </a:r>
            <a:endParaRPr lang="sv-SE" dirty="0">
              <a:solidFill>
                <a:schemeClr val="tx2"/>
              </a:solidFill>
              <a:latin typeface="Arial" charset="0"/>
            </a:endParaRPr>
          </a:p>
        </p:txBody>
      </p:sp>
      <p:sp>
        <p:nvSpPr>
          <p:cNvPr id="17" name="Rektangel 16"/>
          <p:cNvSpPr/>
          <p:nvPr/>
        </p:nvSpPr>
        <p:spPr>
          <a:xfrm>
            <a:off x="5634534" y="2965594"/>
            <a:ext cx="3329954" cy="923330"/>
          </a:xfrm>
          <a:prstGeom prst="rect">
            <a:avLst/>
          </a:prstGeom>
        </p:spPr>
        <p:txBody>
          <a:bodyPr wrap="square">
            <a:spAutoFit/>
          </a:bodyPr>
          <a:lstStyle/>
          <a:p>
            <a:pPr>
              <a:spcBef>
                <a:spcPct val="0"/>
              </a:spcBef>
            </a:pPr>
            <a:r>
              <a:rPr lang="sv-SE" sz="1600" dirty="0" smtClean="0">
                <a:solidFill>
                  <a:schemeClr val="tx2"/>
                </a:solidFill>
              </a:rPr>
              <a:t>D</a:t>
            </a:r>
            <a:r>
              <a:rPr lang="sv-SE" dirty="0" smtClean="0">
                <a:solidFill>
                  <a:schemeClr val="tx2"/>
                </a:solidFill>
              </a:rPr>
              <a:t>ag 91 kostnadsersättning.</a:t>
            </a:r>
          </a:p>
          <a:p>
            <a:pPr>
              <a:spcBef>
                <a:spcPct val="0"/>
              </a:spcBef>
            </a:pPr>
            <a:r>
              <a:rPr lang="sv-SE" dirty="0" smtClean="0">
                <a:solidFill>
                  <a:schemeClr val="tx2"/>
                </a:solidFill>
              </a:rPr>
              <a:t>Från dag 91 och max 18 mån</a:t>
            </a:r>
            <a:br>
              <a:rPr lang="sv-SE" dirty="0" smtClean="0">
                <a:solidFill>
                  <a:schemeClr val="tx2"/>
                </a:solidFill>
              </a:rPr>
            </a:br>
            <a:r>
              <a:rPr lang="sv-SE" dirty="0" smtClean="0">
                <a:solidFill>
                  <a:schemeClr val="tx2"/>
                </a:solidFill>
              </a:rPr>
              <a:t>1500 kr/mån</a:t>
            </a:r>
            <a:endParaRPr lang="sv-SE" dirty="0">
              <a:solidFill>
                <a:schemeClr val="tx2"/>
              </a:solidFill>
            </a:endParaRPr>
          </a:p>
        </p:txBody>
      </p:sp>
      <p:sp>
        <p:nvSpPr>
          <p:cNvPr id="18" name="Rektangel 17"/>
          <p:cNvSpPr/>
          <p:nvPr/>
        </p:nvSpPr>
        <p:spPr>
          <a:xfrm>
            <a:off x="5652120" y="4189730"/>
            <a:ext cx="3491880" cy="646331"/>
          </a:xfrm>
          <a:prstGeom prst="rect">
            <a:avLst/>
          </a:prstGeom>
        </p:spPr>
        <p:txBody>
          <a:bodyPr wrap="square">
            <a:spAutoFit/>
          </a:bodyPr>
          <a:lstStyle/>
          <a:p>
            <a:pPr>
              <a:spcBef>
                <a:spcPct val="0"/>
              </a:spcBef>
            </a:pPr>
            <a:r>
              <a:rPr lang="sv-SE" dirty="0" smtClean="0">
                <a:solidFill>
                  <a:schemeClr val="tx2"/>
                </a:solidFill>
              </a:rPr>
              <a:t>För utvalda diagnoser utbetalas ett</a:t>
            </a:r>
            <a:r>
              <a:rPr lang="sv-SE" dirty="0">
                <a:solidFill>
                  <a:schemeClr val="tx2"/>
                </a:solidFill>
              </a:rPr>
              <a:t> </a:t>
            </a:r>
            <a:r>
              <a:rPr lang="sv-SE" dirty="0" smtClean="0">
                <a:solidFill>
                  <a:schemeClr val="tx2"/>
                </a:solidFill>
              </a:rPr>
              <a:t>engångsbelopp på 50 000 kr</a:t>
            </a:r>
            <a:endParaRPr lang="sv-SE" dirty="0">
              <a:solidFill>
                <a:schemeClr val="tx2"/>
              </a:solidFill>
            </a:endParaRPr>
          </a:p>
        </p:txBody>
      </p:sp>
      <p:sp>
        <p:nvSpPr>
          <p:cNvPr id="9" name="Rectangle 5"/>
          <p:cNvSpPr>
            <a:spLocks noChangeArrowheads="1"/>
          </p:cNvSpPr>
          <p:nvPr/>
        </p:nvSpPr>
        <p:spPr bwMode="auto">
          <a:xfrm>
            <a:off x="2740268" y="4077072"/>
            <a:ext cx="2460104" cy="990600"/>
          </a:xfrm>
          <a:prstGeom prst="rect">
            <a:avLst/>
          </a:prstGeom>
          <a:solidFill>
            <a:schemeClr val="accent4"/>
          </a:solidFill>
          <a:ln>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0"/>
              </a:spcBef>
            </a:pPr>
            <a:r>
              <a:rPr lang="sv-SE" sz="2000" b="1" dirty="0">
                <a:solidFill>
                  <a:srgbClr val="994916"/>
                </a:solidFill>
              </a:rPr>
              <a:t>Diagnoskapital</a:t>
            </a:r>
            <a:endParaRPr lang="sv-SE" sz="2400" b="1" dirty="0">
              <a:solidFill>
                <a:srgbClr val="994916"/>
              </a:solidFill>
            </a:endParaRPr>
          </a:p>
        </p:txBody>
      </p:sp>
    </p:spTree>
    <p:extLst>
      <p:ext uri="{BB962C8B-B14F-4D97-AF65-F5344CB8AC3E}">
        <p14:creationId xmlns:p14="http://schemas.microsoft.com/office/powerpoint/2010/main" val="1229889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Sjukpenning, AGS och medlemsförsäkring - </a:t>
            </a:r>
            <a:r>
              <a:rPr lang="sv-SE" dirty="0"/>
              <a:t>S</a:t>
            </a:r>
            <a:r>
              <a:rPr lang="sv-SE" dirty="0" smtClean="0"/>
              <a:t>juk- och efterlevande</a:t>
            </a:r>
            <a:endParaRPr lang="sv-SE" dirty="0"/>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23</a:t>
            </a:fld>
            <a:r>
              <a:rPr lang="sv-SE" smtClean="0"/>
              <a:t>  Folksam presentation  </a:t>
            </a:r>
            <a:fld id="{B00C1C6B-15B9-48FF-974D-771F91E3C3B2}" type="datetime1">
              <a:rPr lang="sv-SE" smtClean="0"/>
              <a:pPr>
                <a:defRPr/>
              </a:pPr>
              <a:t>2017-03-16</a:t>
            </a:fld>
            <a:r>
              <a:rPr lang="sv-SE" smtClean="0"/>
              <a:t> </a:t>
            </a:r>
            <a:endParaRPr lang="sv-SE"/>
          </a:p>
        </p:txBody>
      </p:sp>
      <p:graphicFrame>
        <p:nvGraphicFramePr>
          <p:cNvPr id="5" name="Tabell 4"/>
          <p:cNvGraphicFramePr>
            <a:graphicFrameLocks noGrp="1"/>
          </p:cNvGraphicFramePr>
          <p:nvPr>
            <p:extLst>
              <p:ext uri="{D42A27DB-BD31-4B8C-83A1-F6EECF244321}">
                <p14:modId xmlns:p14="http://schemas.microsoft.com/office/powerpoint/2010/main" val="706034217"/>
              </p:ext>
            </p:extLst>
          </p:nvPr>
        </p:nvGraphicFramePr>
        <p:xfrm>
          <a:off x="457438" y="1412776"/>
          <a:ext cx="7354922" cy="4206240"/>
        </p:xfrm>
        <a:graphic>
          <a:graphicData uri="http://schemas.openxmlformats.org/drawingml/2006/table">
            <a:tbl>
              <a:tblPr firstRow="1" bandRow="1">
                <a:tableStyleId>{5C22544A-7EE6-4342-B048-85BDC9FD1C3A}</a:tableStyleId>
              </a:tblPr>
              <a:tblGrid>
                <a:gridCol w="1701773"/>
                <a:gridCol w="1080238"/>
                <a:gridCol w="1061569"/>
                <a:gridCol w="1143228"/>
                <a:gridCol w="1306545"/>
                <a:gridCol w="1061569"/>
              </a:tblGrid>
              <a:tr h="139040">
                <a:tc rowSpan="2">
                  <a:txBody>
                    <a:bodyPr/>
                    <a:lstStyle/>
                    <a:p>
                      <a:r>
                        <a:rPr lang="sv-SE" dirty="0" smtClean="0"/>
                        <a:t>Diagnos</a:t>
                      </a:r>
                      <a:endParaRPr lang="sv-SE" dirty="0"/>
                    </a:p>
                  </a:txBody>
                  <a:tcPr/>
                </a:tc>
                <a:tc gridSpan="5">
                  <a:txBody>
                    <a:bodyPr/>
                    <a:lstStyle/>
                    <a:p>
                      <a:r>
                        <a:rPr lang="sv-SE" dirty="0" smtClean="0"/>
                        <a:t>Ersättning,</a:t>
                      </a:r>
                      <a:r>
                        <a:rPr lang="sv-SE" baseline="0" dirty="0" smtClean="0"/>
                        <a:t> kronor per månad</a:t>
                      </a:r>
                      <a:endParaRPr lang="sv-SE" dirty="0"/>
                    </a:p>
                  </a:txBody>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r>
              <a:tr h="139040">
                <a:tc vMerge="1">
                  <a:txBody>
                    <a:bodyPr/>
                    <a:lstStyle/>
                    <a:p>
                      <a:endParaRPr lang="sv-SE" dirty="0"/>
                    </a:p>
                  </a:txBody>
                  <a:tcPr/>
                </a:tc>
                <a:tc>
                  <a:txBody>
                    <a:bodyPr/>
                    <a:lstStyle/>
                    <a:p>
                      <a:r>
                        <a:rPr lang="sv-SE" dirty="0" smtClean="0"/>
                        <a:t>Dag</a:t>
                      </a:r>
                    </a:p>
                    <a:p>
                      <a:r>
                        <a:rPr lang="sv-SE" dirty="0" smtClean="0"/>
                        <a:t>1 – 30*</a:t>
                      </a:r>
                      <a:endParaRPr lang="sv-SE" dirty="0"/>
                    </a:p>
                  </a:txBody>
                  <a:tcPr/>
                </a:tc>
                <a:tc>
                  <a:txBody>
                    <a:bodyPr/>
                    <a:lstStyle/>
                    <a:p>
                      <a:r>
                        <a:rPr lang="sv-SE" dirty="0" smtClean="0"/>
                        <a:t>Dag</a:t>
                      </a:r>
                    </a:p>
                    <a:p>
                      <a:r>
                        <a:rPr lang="sv-SE" dirty="0" smtClean="0"/>
                        <a:t>31 –</a:t>
                      </a:r>
                      <a:r>
                        <a:rPr lang="sv-SE" baseline="0" dirty="0" smtClean="0"/>
                        <a:t> 90</a:t>
                      </a:r>
                      <a:endParaRPr lang="sv-SE" dirty="0"/>
                    </a:p>
                  </a:txBody>
                  <a:tcPr/>
                </a:tc>
                <a:tc>
                  <a:txBody>
                    <a:bodyPr/>
                    <a:lstStyle/>
                    <a:p>
                      <a:r>
                        <a:rPr lang="sv-SE" baseline="0" dirty="0" smtClean="0"/>
                        <a:t>Dag</a:t>
                      </a:r>
                    </a:p>
                    <a:p>
                      <a:r>
                        <a:rPr lang="sv-SE" baseline="0" dirty="0" smtClean="0"/>
                        <a:t>91 –180</a:t>
                      </a:r>
                      <a:endParaRPr lang="sv-SE" dirty="0"/>
                    </a:p>
                  </a:txBody>
                  <a:tcPr/>
                </a:tc>
                <a:tc>
                  <a:txBody>
                    <a:bodyPr/>
                    <a:lstStyle/>
                    <a:p>
                      <a:r>
                        <a:rPr lang="sv-SE" dirty="0" smtClean="0"/>
                        <a:t>Dag</a:t>
                      </a:r>
                    </a:p>
                    <a:p>
                      <a:r>
                        <a:rPr lang="sv-SE" dirty="0" smtClean="0"/>
                        <a:t>181 – 364 </a:t>
                      </a:r>
                      <a:endParaRPr lang="sv-SE" dirty="0"/>
                    </a:p>
                  </a:txBody>
                  <a:tcPr/>
                </a:tc>
                <a:tc>
                  <a:txBody>
                    <a:bodyPr/>
                    <a:lstStyle/>
                    <a:p>
                      <a:r>
                        <a:rPr lang="sv-SE" dirty="0" smtClean="0"/>
                        <a:t>Dag</a:t>
                      </a:r>
                    </a:p>
                    <a:p>
                      <a:r>
                        <a:rPr lang="sv-SE" dirty="0" smtClean="0"/>
                        <a:t>365 -</a:t>
                      </a:r>
                      <a:r>
                        <a:rPr lang="sv-SE" baseline="0" dirty="0" smtClean="0"/>
                        <a:t> </a:t>
                      </a:r>
                      <a:endParaRPr lang="sv-SE"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Psykiska</a:t>
                      </a:r>
                      <a:r>
                        <a:rPr lang="sv-SE" sz="1600" baseline="0" dirty="0" smtClean="0"/>
                        <a:t> sjukdomar</a:t>
                      </a:r>
                      <a:endParaRPr lang="sv-SE" sz="1600" dirty="0" smtClean="0"/>
                    </a:p>
                  </a:txBody>
                  <a:tcPr/>
                </a:tc>
                <a:tc>
                  <a:txBody>
                    <a:bodyPr/>
                    <a:lstStyle/>
                    <a:p>
                      <a:pPr algn="ctr"/>
                      <a:r>
                        <a:rPr lang="sv-SE" dirty="0" smtClean="0"/>
                        <a:t>18 270</a:t>
                      </a:r>
                    </a:p>
                    <a:p>
                      <a:pPr algn="ctr"/>
                      <a:r>
                        <a:rPr lang="sv-SE" dirty="0" smtClean="0"/>
                        <a:t>(78 %)</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smtClean="0"/>
                        <a:t>17 986 </a:t>
                      </a:r>
                      <a:r>
                        <a:rPr kumimoji="0" lang="sv-SE" sz="1800" b="0" i="0" u="none" strike="noStrike" kern="1200" cap="none" spc="0" normalizeH="0" baseline="0" noProof="0" dirty="0" smtClean="0">
                          <a:ln>
                            <a:noFill/>
                          </a:ln>
                          <a:solidFill>
                            <a:prstClr val="black"/>
                          </a:solidFill>
                          <a:effectLst/>
                          <a:uLnTx/>
                          <a:uFillTx/>
                          <a:latin typeface="+mn-lt"/>
                          <a:ea typeface="+mn-ea"/>
                          <a:cs typeface="+mn-cs"/>
                        </a:rPr>
                        <a:t>(77 %)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17 986 (77 %)</a:t>
                      </a:r>
                    </a:p>
                  </a:txBody>
                  <a:tcPr/>
                </a:tc>
                <a:tc>
                  <a:txBody>
                    <a:bodyPr/>
                    <a:lstStyle/>
                    <a:p>
                      <a:pPr algn="ctr"/>
                      <a:r>
                        <a:rPr lang="sv-SE" dirty="0" smtClean="0"/>
                        <a:t>17 989</a:t>
                      </a:r>
                    </a:p>
                    <a:p>
                      <a:pPr algn="ctr"/>
                      <a:r>
                        <a:rPr lang="sv-SE" dirty="0" smtClean="0"/>
                        <a:t>(77 %)</a:t>
                      </a:r>
                      <a:endParaRPr lang="sv-SE" dirty="0"/>
                    </a:p>
                  </a:txBody>
                  <a:tcPr/>
                </a:tc>
                <a:tc>
                  <a:txBody>
                    <a:bodyPr/>
                    <a:lstStyle/>
                    <a:p>
                      <a:pPr algn="ctr"/>
                      <a:endParaRPr lang="sv-SE"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smtClean="0"/>
                        <a:t>Sårskada på underarm</a:t>
                      </a:r>
                      <a:endParaRPr lang="sv-SE" sz="1600" dirty="0" smtClean="0"/>
                    </a:p>
                  </a:txBody>
                  <a:tcPr/>
                </a:tc>
                <a:tc>
                  <a:txBody>
                    <a:bodyPr/>
                    <a:lstStyle/>
                    <a:p>
                      <a:pPr algn="ctr"/>
                      <a:r>
                        <a:rPr lang="sv-SE" dirty="0" smtClean="0"/>
                        <a:t>18 270</a:t>
                      </a:r>
                    </a:p>
                    <a:p>
                      <a:pPr algn="ctr"/>
                      <a:r>
                        <a:rPr lang="sv-SE" dirty="0" smtClean="0"/>
                        <a:t>(78 %)</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smtClean="0"/>
                        <a:t>17 986 </a:t>
                      </a:r>
                      <a:r>
                        <a:rPr kumimoji="0" lang="sv-SE" sz="1800" b="0" i="0" u="none" strike="noStrike" kern="1200" cap="none" spc="0" normalizeH="0" baseline="0" noProof="0" dirty="0" smtClean="0">
                          <a:ln>
                            <a:noFill/>
                          </a:ln>
                          <a:solidFill>
                            <a:prstClr val="black"/>
                          </a:solidFill>
                          <a:effectLst/>
                          <a:uLnTx/>
                          <a:uFillTx/>
                          <a:latin typeface="+mn-lt"/>
                          <a:ea typeface="+mn-ea"/>
                          <a:cs typeface="+mn-cs"/>
                        </a:rPr>
                        <a:t>(77 %)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17 986 (77 %)</a:t>
                      </a:r>
                    </a:p>
                  </a:txBody>
                  <a:tcPr/>
                </a:tc>
                <a:tc>
                  <a:txBody>
                    <a:bodyPr/>
                    <a:lstStyle/>
                    <a:p>
                      <a:pPr algn="ctr"/>
                      <a:r>
                        <a:rPr lang="sv-SE" dirty="0" smtClean="0"/>
                        <a:t>17 989</a:t>
                      </a:r>
                    </a:p>
                    <a:p>
                      <a:pPr algn="ctr"/>
                      <a:r>
                        <a:rPr lang="sv-SE" dirty="0" smtClean="0"/>
                        <a:t>(77 %)</a:t>
                      </a:r>
                      <a:endParaRPr lang="sv-SE" dirty="0"/>
                    </a:p>
                  </a:txBody>
                  <a:tcPr/>
                </a:tc>
                <a:tc>
                  <a:txBody>
                    <a:bodyPr/>
                    <a:lstStyle/>
                    <a:p>
                      <a:pPr algn="ctr"/>
                      <a:r>
                        <a:rPr lang="sv-SE" dirty="0" smtClean="0"/>
                        <a:t>16 862 (72 %)</a:t>
                      </a:r>
                      <a:endParaRPr lang="sv-SE" dirty="0"/>
                    </a:p>
                  </a:txBody>
                  <a:tcPr>
                    <a:solidFill>
                      <a:schemeClr val="tx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Bröstcancer</a:t>
                      </a:r>
                    </a:p>
                  </a:txBody>
                  <a:tcPr/>
                </a:tc>
                <a:tc>
                  <a:txBody>
                    <a:bodyPr/>
                    <a:lstStyle/>
                    <a:p>
                      <a:pPr algn="ctr"/>
                      <a:r>
                        <a:rPr lang="sv-SE" dirty="0" smtClean="0"/>
                        <a:t>18 270</a:t>
                      </a:r>
                    </a:p>
                    <a:p>
                      <a:pPr algn="ctr"/>
                      <a:r>
                        <a:rPr lang="sv-SE" dirty="0" smtClean="0"/>
                        <a:t>(78 %)</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smtClean="0"/>
                        <a:t>17 986 </a:t>
                      </a:r>
                      <a:r>
                        <a:rPr kumimoji="0" lang="sv-SE" sz="1800" b="0" i="0" u="none" strike="noStrike" kern="1200" cap="none" spc="0" normalizeH="0" baseline="0" noProof="0" dirty="0" smtClean="0">
                          <a:ln>
                            <a:noFill/>
                          </a:ln>
                          <a:solidFill>
                            <a:prstClr val="black"/>
                          </a:solidFill>
                          <a:effectLst/>
                          <a:uLnTx/>
                          <a:uFillTx/>
                          <a:latin typeface="+mn-lt"/>
                          <a:ea typeface="+mn-ea"/>
                          <a:cs typeface="+mn-cs"/>
                        </a:rPr>
                        <a:t>(77 %)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17 986 (77 %)</a:t>
                      </a:r>
                    </a:p>
                  </a:txBody>
                  <a:tcPr/>
                </a:tc>
                <a:tc>
                  <a:txBody>
                    <a:bodyPr/>
                    <a:lstStyle/>
                    <a:p>
                      <a:pPr algn="ctr"/>
                      <a:r>
                        <a:rPr lang="sv-SE" dirty="0" smtClean="0"/>
                        <a:t>17 989</a:t>
                      </a:r>
                    </a:p>
                    <a:p>
                      <a:pPr algn="ctr"/>
                      <a:r>
                        <a:rPr lang="sv-SE" dirty="0" smtClean="0"/>
                        <a:t>(77 %)</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17 989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(77 %)</a:t>
                      </a:r>
                    </a:p>
                  </a:txBody>
                  <a:tcPr>
                    <a:solidFill>
                      <a:schemeClr val="bg1">
                        <a:lumMod val="9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 AGS</a:t>
                      </a:r>
                    </a:p>
                  </a:txBody>
                  <a:tcPr>
                    <a:solidFill>
                      <a:schemeClr val="tx2">
                        <a:lumMod val="20000"/>
                        <a:lumOff val="80000"/>
                      </a:schemeClr>
                    </a:solidFill>
                  </a:tcPr>
                </a:tc>
                <a:tc>
                  <a:txBody>
                    <a:bodyPr/>
                    <a:lstStyle/>
                    <a:p>
                      <a:pPr algn="ctr"/>
                      <a:r>
                        <a:rPr lang="sv-SE" dirty="0" smtClean="0"/>
                        <a:t>19 469 (83 %)</a:t>
                      </a:r>
                      <a:endParaRPr lang="sv-SE" dirty="0"/>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noProof="0" dirty="0" smtClean="0"/>
                        <a:t>20 234 (86 %)</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noProof="0" dirty="0" smtClean="0"/>
                        <a:t>20 234 (86 %)</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noProof="0" dirty="0" smtClean="0"/>
                        <a:t>20 234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noProof="0" dirty="0" smtClean="0"/>
                        <a:t>(86 %)</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17 989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(77 %)</a:t>
                      </a:r>
                    </a:p>
                  </a:txBody>
                  <a:tcPr>
                    <a:solidFill>
                      <a:schemeClr val="tx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 Sjuk-</a:t>
                      </a:r>
                      <a:r>
                        <a:rPr lang="sv-SE" sz="1600" baseline="0" dirty="0" smtClean="0"/>
                        <a:t> och efterlevande</a:t>
                      </a:r>
                      <a:endParaRPr lang="sv-SE" sz="1600" dirty="0" smtClean="0"/>
                    </a:p>
                  </a:txBody>
                  <a:tcPr/>
                </a:tc>
                <a:tc>
                  <a:txBody>
                    <a:bodyPr/>
                    <a:lstStyle/>
                    <a:p>
                      <a:pPr algn="ctr"/>
                      <a:r>
                        <a:rPr lang="sv-SE" dirty="0" smtClean="0"/>
                        <a:t>19 469 (83 %)</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20 234 (86 %)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21 734 (92 %)</a:t>
                      </a:r>
                    </a:p>
                  </a:txBody>
                  <a:tcPr>
                    <a:solidFill>
                      <a:srgbClr val="FFB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21 734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(92 %)</a:t>
                      </a:r>
                    </a:p>
                  </a:txBody>
                  <a:tcPr>
                    <a:solidFill>
                      <a:srgbClr val="FFB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mn-lt"/>
                          <a:ea typeface="+mn-ea"/>
                          <a:cs typeface="+mn-cs"/>
                        </a:rPr>
                        <a:t>19 489 (83 %)</a:t>
                      </a:r>
                    </a:p>
                  </a:txBody>
                  <a:tcPr>
                    <a:solidFill>
                      <a:srgbClr val="FFB900"/>
                    </a:solidFill>
                  </a:tcPr>
                </a:tc>
              </a:tr>
            </a:tbl>
          </a:graphicData>
        </a:graphic>
      </p:graphicFrame>
      <p:sp>
        <p:nvSpPr>
          <p:cNvPr id="6" name="textruta 5"/>
          <p:cNvSpPr txBox="1"/>
          <p:nvPr/>
        </p:nvSpPr>
        <p:spPr>
          <a:xfrm>
            <a:off x="457438" y="5657427"/>
            <a:ext cx="2664296" cy="369332"/>
          </a:xfrm>
          <a:prstGeom prst="rect">
            <a:avLst/>
          </a:prstGeom>
          <a:noFill/>
        </p:spPr>
        <p:txBody>
          <a:bodyPr wrap="square" rtlCol="0">
            <a:spAutoFit/>
          </a:bodyPr>
          <a:lstStyle/>
          <a:p>
            <a:r>
              <a:rPr lang="sv-SE" dirty="0" smtClean="0"/>
              <a:t>*inklusive sjuklön</a:t>
            </a:r>
            <a:endParaRPr lang="sv-SE" dirty="0"/>
          </a:p>
        </p:txBody>
      </p:sp>
    </p:spTree>
    <p:extLst>
      <p:ext uri="{BB962C8B-B14F-4D97-AF65-F5344CB8AC3E}">
        <p14:creationId xmlns:p14="http://schemas.microsoft.com/office/powerpoint/2010/main" val="3567158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smtClean="0"/>
              <a:t>Övriga ersättningar från medlemsförsäkring – sjuk- och </a:t>
            </a:r>
            <a:r>
              <a:rPr lang="sv-SE" sz="2400" smtClean="0"/>
              <a:t>efterlevande försäkring</a:t>
            </a:r>
            <a:endParaRPr lang="sv-SE" sz="2400" dirty="0"/>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24</a:t>
            </a:fld>
            <a:r>
              <a:rPr lang="sv-SE" smtClean="0"/>
              <a:t>  Folksam presentation  </a:t>
            </a:r>
            <a:fld id="{B00C1C6B-15B9-48FF-974D-771F91E3C3B2}" type="datetime1">
              <a:rPr lang="sv-SE" smtClean="0"/>
              <a:pPr>
                <a:defRPr/>
              </a:pPr>
              <a:t>2017-03-16</a:t>
            </a:fld>
            <a:r>
              <a:rPr lang="sv-SE" smtClean="0"/>
              <a:t> </a:t>
            </a:r>
            <a:endParaRPr lang="sv-SE"/>
          </a:p>
        </p:txBody>
      </p:sp>
      <p:graphicFrame>
        <p:nvGraphicFramePr>
          <p:cNvPr id="4" name="Tabell 3"/>
          <p:cNvGraphicFramePr>
            <a:graphicFrameLocks noGrp="1"/>
          </p:cNvGraphicFramePr>
          <p:nvPr>
            <p:extLst>
              <p:ext uri="{D42A27DB-BD31-4B8C-83A1-F6EECF244321}">
                <p14:modId xmlns:p14="http://schemas.microsoft.com/office/powerpoint/2010/main" val="2249868568"/>
              </p:ext>
            </p:extLst>
          </p:nvPr>
        </p:nvGraphicFramePr>
        <p:xfrm>
          <a:off x="1547664" y="2067457"/>
          <a:ext cx="5042798" cy="2296656"/>
        </p:xfrm>
        <a:graphic>
          <a:graphicData uri="http://schemas.openxmlformats.org/drawingml/2006/table">
            <a:tbl>
              <a:tblPr firstRow="1" bandRow="1">
                <a:tableStyleId>{5C22544A-7EE6-4342-B048-85BDC9FD1C3A}</a:tableStyleId>
              </a:tblPr>
              <a:tblGrid>
                <a:gridCol w="2764250"/>
                <a:gridCol w="2278548"/>
              </a:tblGrid>
              <a:tr h="688552">
                <a:tc>
                  <a:txBody>
                    <a:bodyPr/>
                    <a:lstStyle/>
                    <a:p>
                      <a:r>
                        <a:rPr lang="sv-SE" dirty="0" smtClean="0"/>
                        <a:t>Diagnos</a:t>
                      </a:r>
                      <a:endParaRPr lang="sv-SE" dirty="0"/>
                    </a:p>
                  </a:txBody>
                  <a:tcPr/>
                </a:tc>
                <a:tc>
                  <a:txBody>
                    <a:bodyPr/>
                    <a:lstStyle/>
                    <a:p>
                      <a:r>
                        <a:rPr lang="sv-SE" dirty="0" smtClean="0"/>
                        <a:t>Diagnosbelopp</a:t>
                      </a:r>
                      <a:endParaRPr lang="sv-SE" dirty="0"/>
                    </a:p>
                  </a:txBody>
                  <a:tcPr/>
                </a:tc>
              </a:tr>
              <a:tr h="388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Psykiska</a:t>
                      </a:r>
                      <a:r>
                        <a:rPr lang="sv-SE" sz="1600" baseline="0" dirty="0" smtClean="0"/>
                        <a:t> sjukdomar</a:t>
                      </a:r>
                      <a:endParaRPr lang="sv-SE" sz="1600" dirty="0" smtClean="0"/>
                    </a:p>
                  </a:txBody>
                  <a:tcPr/>
                </a:tc>
                <a:tc>
                  <a:txBody>
                    <a:bodyPr/>
                    <a:lstStyle/>
                    <a:p>
                      <a:r>
                        <a:rPr lang="sv-SE" dirty="0" smtClean="0"/>
                        <a:t>0 kr</a:t>
                      </a:r>
                      <a:endParaRPr lang="sv-SE" dirty="0"/>
                    </a:p>
                  </a:txBody>
                  <a:tcPr/>
                </a:tc>
              </a:tr>
              <a:tr h="388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smtClean="0"/>
                        <a:t>Sårskada på underarm som leder till amputation</a:t>
                      </a:r>
                      <a:endParaRPr lang="sv-SE" sz="1600" dirty="0" smtClean="0"/>
                    </a:p>
                  </a:txBody>
                  <a:tcPr/>
                </a:tc>
                <a:tc>
                  <a:txBody>
                    <a:bodyPr/>
                    <a:lstStyle/>
                    <a:p>
                      <a:r>
                        <a:rPr lang="sv-SE" dirty="0" smtClean="0"/>
                        <a:t>50</a:t>
                      </a:r>
                      <a:r>
                        <a:rPr lang="sv-SE" baseline="0" dirty="0" smtClean="0"/>
                        <a:t> 000 kr</a:t>
                      </a:r>
                      <a:endParaRPr lang="sv-SE" dirty="0"/>
                    </a:p>
                  </a:txBody>
                  <a:tcPr/>
                </a:tc>
              </a:tr>
              <a:tr h="388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Bröstcancer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50 000 kr</a:t>
                      </a:r>
                    </a:p>
                    <a:p>
                      <a:endParaRPr lang="sv-SE" dirty="0"/>
                    </a:p>
                  </a:txBody>
                  <a:tcPr/>
                </a:tc>
              </a:tr>
            </a:tbl>
          </a:graphicData>
        </a:graphic>
      </p:graphicFrame>
    </p:spTree>
    <p:extLst>
      <p:ext uri="{BB962C8B-B14F-4D97-AF65-F5344CB8AC3E}">
        <p14:creationId xmlns:p14="http://schemas.microsoft.com/office/powerpoint/2010/main" val="4257670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332657"/>
            <a:ext cx="8100640" cy="1512018"/>
          </a:xfrm>
        </p:spPr>
        <p:txBody>
          <a:bodyPr/>
          <a:lstStyle/>
          <a:p>
            <a:r>
              <a:rPr lang="sv-SE" dirty="0" smtClean="0"/>
              <a:t>Sjuk- och efterlevande försäkringen 	       ”firar” 10 år! </a:t>
            </a:r>
            <a:endParaRPr lang="sv-SE" dirty="0"/>
          </a:p>
        </p:txBody>
      </p:sp>
      <p:sp>
        <p:nvSpPr>
          <p:cNvPr id="3" name="Platshållare för innehåll 2"/>
          <p:cNvSpPr>
            <a:spLocks noGrp="1"/>
          </p:cNvSpPr>
          <p:nvPr>
            <p:ph idx="1"/>
          </p:nvPr>
        </p:nvSpPr>
        <p:spPr>
          <a:xfrm>
            <a:off x="250032" y="2276872"/>
            <a:ext cx="4032250" cy="4429100"/>
          </a:xfrm>
        </p:spPr>
        <p:txBody>
          <a:bodyPr>
            <a:normAutofit/>
          </a:bodyPr>
          <a:lstStyle/>
          <a:p>
            <a:pPr lvl="1"/>
            <a:r>
              <a:rPr lang="sv-SE" dirty="0" smtClean="0"/>
              <a:t>Första förbund var IF Metall augusti 2007</a:t>
            </a:r>
          </a:p>
        </p:txBody>
      </p:sp>
      <p:sp>
        <p:nvSpPr>
          <p:cNvPr id="4" name="Platshållare för bildnummer 3"/>
          <p:cNvSpPr>
            <a:spLocks noGrp="1"/>
          </p:cNvSpPr>
          <p:nvPr>
            <p:ph type="sldNum" sz="quarter" idx="12"/>
          </p:nvPr>
        </p:nvSpPr>
        <p:spPr/>
        <p:txBody>
          <a:bodyPr/>
          <a:lstStyle/>
          <a:p>
            <a:fld id="{9C77FE8C-F1C2-4836-9107-962F8D87D201}" type="slidenum">
              <a:rPr lang="sv-SE" smtClean="0"/>
              <a:pPr/>
              <a:t>25</a:t>
            </a:fld>
            <a:endParaRPr lang="sv-SE"/>
          </a:p>
        </p:txBody>
      </p:sp>
      <p:pic>
        <p:nvPicPr>
          <p:cNvPr id="6" name="Platshållare för bild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83" b="2683"/>
          <a:stretch>
            <a:fillRect/>
          </a:stretch>
        </p:blipFill>
        <p:spPr>
          <a:xfrm>
            <a:off x="5470945" y="1556792"/>
            <a:ext cx="3215600" cy="4479052"/>
          </a:xfrm>
        </p:spPr>
      </p:pic>
      <p:sp>
        <p:nvSpPr>
          <p:cNvPr id="7" name="Platshållare för text 14"/>
          <p:cNvSpPr txBox="1">
            <a:spLocks/>
          </p:cNvSpPr>
          <p:nvPr/>
        </p:nvSpPr>
        <p:spPr>
          <a:xfrm>
            <a:off x="634981" y="3796318"/>
            <a:ext cx="1610252" cy="1459555"/>
          </a:xfrm>
          <a:custGeom>
            <a:avLst/>
            <a:gdLst>
              <a:gd name="connsiteX0" fmla="*/ 877923 w 3247630"/>
              <a:gd name="connsiteY0" fmla="*/ 0 h 2885168"/>
              <a:gd name="connsiteX1" fmla="*/ 1595808 w 3247630"/>
              <a:gd name="connsiteY1" fmla="*/ 386366 h 2885168"/>
              <a:gd name="connsiteX2" fmla="*/ 1623244 w 3247630"/>
              <a:gd name="connsiteY2" fmla="*/ 404655 h 2885168"/>
              <a:gd name="connsiteX3" fmla="*/ 1650679 w 3247630"/>
              <a:gd name="connsiteY3" fmla="*/ 386366 h 2885168"/>
              <a:gd name="connsiteX4" fmla="*/ 2368564 w 3247630"/>
              <a:gd name="connsiteY4" fmla="*/ 0 h 2885168"/>
              <a:gd name="connsiteX5" fmla="*/ 2446297 w 3247630"/>
              <a:gd name="connsiteY5" fmla="*/ 3429 h 2885168"/>
              <a:gd name="connsiteX6" fmla="*/ 3219052 w 3247630"/>
              <a:gd name="connsiteY6" fmla="*/ 676711 h 2885168"/>
              <a:gd name="connsiteX7" fmla="*/ 3220195 w 3247630"/>
              <a:gd name="connsiteY7" fmla="*/ 681284 h 2885168"/>
              <a:gd name="connsiteX8" fmla="*/ 3220195 w 3247630"/>
              <a:gd name="connsiteY8" fmla="*/ 682427 h 2885168"/>
              <a:gd name="connsiteX9" fmla="*/ 3247630 w 3247630"/>
              <a:gd name="connsiteY9" fmla="*/ 904187 h 2885168"/>
              <a:gd name="connsiteX10" fmla="*/ 3028149 w 3247630"/>
              <a:gd name="connsiteY10" fmla="*/ 1687206 h 2885168"/>
              <a:gd name="connsiteX11" fmla="*/ 2079352 w 3247630"/>
              <a:gd name="connsiteY11" fmla="*/ 2638260 h 2885168"/>
              <a:gd name="connsiteX12" fmla="*/ 1623244 w 3247630"/>
              <a:gd name="connsiteY12" fmla="*/ 2885168 h 2885168"/>
              <a:gd name="connsiteX13" fmla="*/ 1167135 w 3247630"/>
              <a:gd name="connsiteY13" fmla="*/ 2638260 h 2885168"/>
              <a:gd name="connsiteX14" fmla="*/ 218338 w 3247630"/>
              <a:gd name="connsiteY14" fmla="*/ 1687206 h 2885168"/>
              <a:gd name="connsiteX15" fmla="*/ 0 w 3247630"/>
              <a:gd name="connsiteY15" fmla="*/ 904187 h 2885168"/>
              <a:gd name="connsiteX16" fmla="*/ 26292 w 3247630"/>
              <a:gd name="connsiteY16" fmla="*/ 682427 h 2885168"/>
              <a:gd name="connsiteX17" fmla="*/ 26292 w 3247630"/>
              <a:gd name="connsiteY17" fmla="*/ 681284 h 2885168"/>
              <a:gd name="connsiteX18" fmla="*/ 27435 w 3247630"/>
              <a:gd name="connsiteY18" fmla="*/ 676711 h 2885168"/>
              <a:gd name="connsiteX19" fmla="*/ 800190 w 3247630"/>
              <a:gd name="connsiteY19" fmla="*/ 3429 h 2885168"/>
              <a:gd name="connsiteX20" fmla="*/ 877923 w 3247630"/>
              <a:gd name="connsiteY20" fmla="*/ 0 h 288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7630" h="2885168">
                <a:moveTo>
                  <a:pt x="877923" y="0"/>
                </a:moveTo>
                <a:cubicBezTo>
                  <a:pt x="1175137" y="0"/>
                  <a:pt x="1438057" y="153174"/>
                  <a:pt x="1595808" y="386366"/>
                </a:cubicBezTo>
                <a:cubicBezTo>
                  <a:pt x="1601524" y="395510"/>
                  <a:pt x="1610669" y="406941"/>
                  <a:pt x="1623244" y="404655"/>
                </a:cubicBezTo>
                <a:cubicBezTo>
                  <a:pt x="1635818" y="406941"/>
                  <a:pt x="1644963" y="395510"/>
                  <a:pt x="1650679" y="386366"/>
                </a:cubicBezTo>
                <a:cubicBezTo>
                  <a:pt x="1809574" y="153174"/>
                  <a:pt x="2071350" y="0"/>
                  <a:pt x="2368564" y="0"/>
                </a:cubicBezTo>
                <a:cubicBezTo>
                  <a:pt x="2394856" y="0"/>
                  <a:pt x="2421148" y="1143"/>
                  <a:pt x="2446297" y="3429"/>
                </a:cubicBezTo>
                <a:cubicBezTo>
                  <a:pt x="2834960" y="20576"/>
                  <a:pt x="3132174" y="300634"/>
                  <a:pt x="3219052" y="676711"/>
                </a:cubicBezTo>
                <a:cubicBezTo>
                  <a:pt x="3219052" y="677854"/>
                  <a:pt x="3219052" y="678997"/>
                  <a:pt x="3220195" y="681284"/>
                </a:cubicBezTo>
                <a:cubicBezTo>
                  <a:pt x="3220195" y="681284"/>
                  <a:pt x="3220195" y="681284"/>
                  <a:pt x="3220195" y="682427"/>
                </a:cubicBezTo>
                <a:cubicBezTo>
                  <a:pt x="3237342" y="753299"/>
                  <a:pt x="3247630" y="827600"/>
                  <a:pt x="3247630" y="904187"/>
                </a:cubicBezTo>
                <a:cubicBezTo>
                  <a:pt x="3247630" y="1177386"/>
                  <a:pt x="3174470" y="1440298"/>
                  <a:pt x="3028149" y="1687206"/>
                </a:cubicBezTo>
                <a:cubicBezTo>
                  <a:pt x="2816670" y="2042708"/>
                  <a:pt x="2455442" y="2362774"/>
                  <a:pt x="2079352" y="2638260"/>
                </a:cubicBezTo>
                <a:cubicBezTo>
                  <a:pt x="1857585" y="2801722"/>
                  <a:pt x="1728412" y="2885168"/>
                  <a:pt x="1623244" y="2885168"/>
                </a:cubicBezTo>
                <a:cubicBezTo>
                  <a:pt x="1522648" y="2885168"/>
                  <a:pt x="1383186" y="2801722"/>
                  <a:pt x="1167135" y="2638260"/>
                </a:cubicBezTo>
                <a:cubicBezTo>
                  <a:pt x="794475" y="2357059"/>
                  <a:pt x="429817" y="2042708"/>
                  <a:pt x="218338" y="1687206"/>
                </a:cubicBezTo>
                <a:cubicBezTo>
                  <a:pt x="72017" y="1440298"/>
                  <a:pt x="0" y="1177386"/>
                  <a:pt x="0" y="904187"/>
                </a:cubicBezTo>
                <a:cubicBezTo>
                  <a:pt x="0" y="827600"/>
                  <a:pt x="9145" y="753299"/>
                  <a:pt x="26292" y="682427"/>
                </a:cubicBezTo>
                <a:cubicBezTo>
                  <a:pt x="26292" y="681284"/>
                  <a:pt x="26292" y="681284"/>
                  <a:pt x="26292" y="681284"/>
                </a:cubicBezTo>
                <a:cubicBezTo>
                  <a:pt x="27435" y="678997"/>
                  <a:pt x="27435" y="677854"/>
                  <a:pt x="27435" y="676711"/>
                </a:cubicBezTo>
                <a:cubicBezTo>
                  <a:pt x="114313" y="300634"/>
                  <a:pt x="411527" y="20576"/>
                  <a:pt x="800190" y="3429"/>
                </a:cubicBezTo>
                <a:cubicBezTo>
                  <a:pt x="825339" y="1143"/>
                  <a:pt x="851631" y="0"/>
                  <a:pt x="877923" y="0"/>
                </a:cubicBezTo>
                <a:close/>
              </a:path>
            </a:pathLst>
          </a:custGeom>
          <a:solidFill>
            <a:schemeClr val="accent2"/>
          </a:solidFill>
        </p:spPr>
        <p:txBody>
          <a:bodyPr wrap="square" bIns="180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sz="1400" dirty="0" smtClean="0"/>
          </a:p>
          <a:p>
            <a:endParaRPr lang="sv-SE" sz="1400" b="1" dirty="0" smtClean="0"/>
          </a:p>
        </p:txBody>
      </p:sp>
    </p:spTree>
    <p:extLst>
      <p:ext uri="{BB962C8B-B14F-4D97-AF65-F5344CB8AC3E}">
        <p14:creationId xmlns:p14="http://schemas.microsoft.com/office/powerpoint/2010/main" val="3325106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1800" y="332657"/>
            <a:ext cx="8280400" cy="864095"/>
          </a:xfrm>
        </p:spPr>
        <p:txBody>
          <a:bodyPr>
            <a:normAutofit fontScale="90000"/>
          </a:bodyPr>
          <a:lstStyle/>
          <a:p>
            <a:r>
              <a:rPr lang="sv-SE" dirty="0" smtClean="0"/>
              <a:t>Sjuk- och efterlevande försäkringen </a:t>
            </a:r>
            <a:br>
              <a:rPr lang="sv-SE" dirty="0" smtClean="0"/>
            </a:br>
            <a:r>
              <a:rPr lang="sv-SE" dirty="0" smtClean="0"/>
              <a:t/>
            </a:r>
            <a:br>
              <a:rPr lang="sv-SE" dirty="0" smtClean="0"/>
            </a:br>
            <a:r>
              <a:rPr lang="sv-SE" dirty="0"/>
              <a:t/>
            </a:r>
            <a:br>
              <a:rPr lang="sv-SE" dirty="0"/>
            </a:br>
            <a:r>
              <a:rPr lang="sv-SE" dirty="0" smtClean="0"/>
              <a:t/>
            </a:r>
            <a:br>
              <a:rPr lang="sv-SE" dirty="0" smtClean="0"/>
            </a:br>
            <a:r>
              <a:rPr lang="sv-SE" sz="2000" dirty="0" smtClean="0">
                <a:solidFill>
                  <a:srgbClr val="002060"/>
                </a:solidFill>
              </a:rPr>
              <a:t>Innehållet 2007; </a:t>
            </a:r>
            <a:r>
              <a:rPr lang="sv-SE" sz="2000" b="0" dirty="0" smtClean="0">
                <a:solidFill>
                  <a:srgbClr val="002060"/>
                </a:solidFill>
              </a:rPr>
              <a:t/>
            </a:r>
            <a:br>
              <a:rPr lang="sv-SE" sz="2000" b="0" dirty="0" smtClean="0">
                <a:solidFill>
                  <a:srgbClr val="002060"/>
                </a:solidFill>
              </a:rPr>
            </a:br>
            <a:r>
              <a:rPr lang="sv-SE" sz="2000" b="0" dirty="0" smtClean="0">
                <a:solidFill>
                  <a:srgbClr val="002060"/>
                </a:solidFill>
              </a:rPr>
              <a:t/>
            </a:r>
            <a:br>
              <a:rPr lang="sv-SE" sz="2000" b="0" dirty="0" smtClean="0">
                <a:solidFill>
                  <a:srgbClr val="002060"/>
                </a:solidFill>
              </a:rPr>
            </a:br>
            <a:r>
              <a:rPr lang="sv-SE" sz="2000" dirty="0" smtClean="0">
                <a:solidFill>
                  <a:srgbClr val="002060"/>
                </a:solidFill>
              </a:rPr>
              <a:t>Dödsfallsersättning</a:t>
            </a:r>
            <a:r>
              <a:rPr lang="sv-SE" sz="2000" b="0" dirty="0" smtClean="0">
                <a:solidFill>
                  <a:srgbClr val="002060"/>
                </a:solidFill>
              </a:rPr>
              <a:t> är mellan 80 000 – 150 000 kr</a:t>
            </a:r>
            <a:br>
              <a:rPr lang="sv-SE" sz="2000" b="0" dirty="0" smtClean="0">
                <a:solidFill>
                  <a:srgbClr val="002060"/>
                </a:solidFill>
              </a:rPr>
            </a:br>
            <a:r>
              <a:rPr lang="sv-SE" sz="2000" b="0" dirty="0" smtClean="0">
                <a:solidFill>
                  <a:srgbClr val="002060"/>
                </a:solidFill>
              </a:rPr>
              <a:t/>
            </a:r>
            <a:br>
              <a:rPr lang="sv-SE" sz="2000" b="0" dirty="0" smtClean="0">
                <a:solidFill>
                  <a:srgbClr val="002060"/>
                </a:solidFill>
              </a:rPr>
            </a:br>
            <a:r>
              <a:rPr lang="sv-SE" sz="2000" dirty="0" smtClean="0">
                <a:solidFill>
                  <a:srgbClr val="002060"/>
                </a:solidFill>
              </a:rPr>
              <a:t>Arbetsoförmåga</a:t>
            </a:r>
            <a:r>
              <a:rPr lang="sv-SE" sz="2000" b="0" dirty="0" smtClean="0">
                <a:solidFill>
                  <a:srgbClr val="002060"/>
                </a:solidFill>
              </a:rPr>
              <a:t>: karens 360 dagar och månadsersättning max 1 år</a:t>
            </a:r>
            <a:br>
              <a:rPr lang="sv-SE" sz="2000" b="0" dirty="0" smtClean="0">
                <a:solidFill>
                  <a:srgbClr val="002060"/>
                </a:solidFill>
              </a:rPr>
            </a:br>
            <a:r>
              <a:rPr lang="sv-SE" sz="2000" b="0" dirty="0" smtClean="0">
                <a:solidFill>
                  <a:srgbClr val="002060"/>
                </a:solidFill>
              </a:rPr>
              <a:t/>
            </a:r>
            <a:br>
              <a:rPr lang="sv-SE" sz="2000" b="0" dirty="0" smtClean="0">
                <a:solidFill>
                  <a:srgbClr val="002060"/>
                </a:solidFill>
              </a:rPr>
            </a:br>
            <a:r>
              <a:rPr lang="sv-SE" sz="2000" dirty="0" smtClean="0">
                <a:solidFill>
                  <a:srgbClr val="002060"/>
                </a:solidFill>
              </a:rPr>
              <a:t>Diagnoskapital</a:t>
            </a:r>
            <a:r>
              <a:rPr lang="sv-SE" sz="2000" b="0" dirty="0" smtClean="0">
                <a:solidFill>
                  <a:srgbClr val="002060"/>
                </a:solidFill>
              </a:rPr>
              <a:t>: karens 365 dagar, Ersättningsbelopp 30 000kr</a:t>
            </a:r>
            <a:r>
              <a:rPr lang="sv-SE" sz="2000" b="0" i="1" dirty="0" smtClean="0">
                <a:solidFill>
                  <a:srgbClr val="002060"/>
                </a:solidFill>
              </a:rPr>
              <a:t>, </a:t>
            </a:r>
            <a:r>
              <a:rPr lang="sv-SE" sz="2000" b="0" dirty="0" smtClean="0">
                <a:solidFill>
                  <a:srgbClr val="002060"/>
                </a:solidFill>
              </a:rPr>
              <a:t>vissa diagnoser</a:t>
            </a:r>
            <a:br>
              <a:rPr lang="sv-SE" sz="2000" b="0" dirty="0" smtClean="0">
                <a:solidFill>
                  <a:srgbClr val="002060"/>
                </a:solidFill>
              </a:rPr>
            </a:br>
            <a:r>
              <a:rPr lang="sv-SE" sz="2000" b="0" dirty="0" smtClean="0">
                <a:solidFill>
                  <a:srgbClr val="002060"/>
                </a:solidFill>
              </a:rPr>
              <a:t/>
            </a:r>
            <a:br>
              <a:rPr lang="sv-SE" sz="2000" b="0" dirty="0" smtClean="0">
                <a:solidFill>
                  <a:srgbClr val="002060"/>
                </a:solidFill>
              </a:rPr>
            </a:br>
            <a:endParaRPr lang="sv-SE" b="0" dirty="0">
              <a:solidFill>
                <a:srgbClr val="002060"/>
              </a:solidFill>
            </a:endParaRPr>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26</a:t>
            </a:fld>
            <a:r>
              <a:rPr lang="sv-SE" smtClean="0"/>
              <a:t>  Folksam presentation  </a:t>
            </a:r>
            <a:fld id="{B00C1C6B-15B9-48FF-974D-771F91E3C3B2}" type="datetime1">
              <a:rPr lang="sv-SE" smtClean="0"/>
              <a:pPr>
                <a:defRPr/>
              </a:pPr>
              <a:t>2017-03-16</a:t>
            </a:fld>
            <a:r>
              <a:rPr lang="sv-SE" smtClean="0"/>
              <a:t> </a:t>
            </a:r>
            <a:endParaRPr lang="sv-SE"/>
          </a:p>
        </p:txBody>
      </p:sp>
      <p:sp>
        <p:nvSpPr>
          <p:cNvPr id="5" name="Platshållare för text 16"/>
          <p:cNvSpPr txBox="1">
            <a:spLocks/>
          </p:cNvSpPr>
          <p:nvPr/>
        </p:nvSpPr>
        <p:spPr>
          <a:xfrm>
            <a:off x="6317738" y="751837"/>
            <a:ext cx="1982223" cy="1465893"/>
          </a:xfrm>
          <a:custGeom>
            <a:avLst/>
            <a:gdLst>
              <a:gd name="connsiteX0" fmla="*/ 1325879 w 3341912"/>
              <a:gd name="connsiteY0" fmla="*/ 0 h 2471410"/>
              <a:gd name="connsiteX1" fmla="*/ 1995350 w 3341912"/>
              <a:gd name="connsiteY1" fmla="*/ 346215 h 2471410"/>
              <a:gd name="connsiteX2" fmla="*/ 2307770 w 3341912"/>
              <a:gd name="connsiteY2" fmla="*/ 243875 h 2471410"/>
              <a:gd name="connsiteX3" fmla="*/ 2838992 w 3341912"/>
              <a:gd name="connsiteY3" fmla="*/ 775174 h 2471410"/>
              <a:gd name="connsiteX4" fmla="*/ 2823752 w 3341912"/>
              <a:gd name="connsiteY4" fmla="*/ 898200 h 2471410"/>
              <a:gd name="connsiteX5" fmla="*/ 3341912 w 3341912"/>
              <a:gd name="connsiteY5" fmla="*/ 1657042 h 2471410"/>
              <a:gd name="connsiteX6" fmla="*/ 2528750 w 3341912"/>
              <a:gd name="connsiteY6" fmla="*/ 2471410 h 2471410"/>
              <a:gd name="connsiteX7" fmla="*/ 744582 w 3341912"/>
              <a:gd name="connsiteY7" fmla="*/ 2471410 h 2471410"/>
              <a:gd name="connsiteX8" fmla="*/ 0 w 3341912"/>
              <a:gd name="connsiteY8" fmla="*/ 1725632 h 2471410"/>
              <a:gd name="connsiteX9" fmla="*/ 526868 w 3341912"/>
              <a:gd name="connsiteY9" fmla="*/ 1013605 h 2471410"/>
              <a:gd name="connsiteX10" fmla="*/ 504008 w 3341912"/>
              <a:gd name="connsiteY10" fmla="*/ 821989 h 2471410"/>
              <a:gd name="connsiteX11" fmla="*/ 1325879 w 3341912"/>
              <a:gd name="connsiteY11" fmla="*/ 0 h 24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912" h="2471410">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accent3"/>
          </a:solidFill>
        </p:spPr>
        <p:txBody>
          <a:bodyPr wrap="square" tIns="396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3200" dirty="0" smtClean="0"/>
              <a:t>2007</a:t>
            </a:r>
          </a:p>
        </p:txBody>
      </p:sp>
    </p:spTree>
    <p:extLst>
      <p:ext uri="{BB962C8B-B14F-4D97-AF65-F5344CB8AC3E}">
        <p14:creationId xmlns:p14="http://schemas.microsoft.com/office/powerpoint/2010/main" val="2548553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1800" y="332657"/>
            <a:ext cx="8280400" cy="864095"/>
          </a:xfrm>
        </p:spPr>
        <p:txBody>
          <a:bodyPr>
            <a:normAutofit fontScale="90000"/>
          </a:bodyPr>
          <a:lstStyle/>
          <a:p>
            <a:r>
              <a:rPr lang="sv-SE" dirty="0" smtClean="0"/>
              <a:t>Några förbättringar i försäkringen under åren!</a:t>
            </a:r>
            <a:br>
              <a:rPr lang="sv-SE" dirty="0" smtClean="0"/>
            </a:br>
            <a:r>
              <a:rPr lang="sv-SE" dirty="0" smtClean="0"/>
              <a:t/>
            </a:r>
            <a:br>
              <a:rPr lang="sv-SE" dirty="0" smtClean="0"/>
            </a:br>
            <a:r>
              <a:rPr lang="sv-SE" dirty="0"/>
              <a:t/>
            </a:r>
            <a:br>
              <a:rPr lang="sv-SE" dirty="0"/>
            </a:br>
            <a:r>
              <a:rPr lang="sv-SE" dirty="0" smtClean="0"/>
              <a:t/>
            </a:r>
            <a:br>
              <a:rPr lang="sv-SE" dirty="0" smtClean="0"/>
            </a:br>
            <a:r>
              <a:rPr lang="sv-SE" sz="2000" dirty="0">
                <a:solidFill>
                  <a:srgbClr val="002060"/>
                </a:solidFill>
              </a:rPr>
              <a:t>U</a:t>
            </a:r>
            <a:r>
              <a:rPr lang="sv-SE" sz="2000" dirty="0" smtClean="0">
                <a:solidFill>
                  <a:srgbClr val="002060"/>
                </a:solidFill>
              </a:rPr>
              <a:t>nder 2011; </a:t>
            </a:r>
            <a:r>
              <a:rPr lang="sv-SE" sz="2000" b="0" dirty="0" smtClean="0">
                <a:solidFill>
                  <a:srgbClr val="002060"/>
                </a:solidFill>
              </a:rPr>
              <a:t/>
            </a:r>
            <a:br>
              <a:rPr lang="sv-SE" sz="2000" b="0" dirty="0" smtClean="0">
                <a:solidFill>
                  <a:srgbClr val="002060"/>
                </a:solidFill>
              </a:rPr>
            </a:br>
            <a:r>
              <a:rPr lang="sv-SE" sz="2000" b="0" dirty="0" smtClean="0">
                <a:solidFill>
                  <a:srgbClr val="002060"/>
                </a:solidFill>
              </a:rPr>
              <a:t/>
            </a:r>
            <a:br>
              <a:rPr lang="sv-SE" sz="2000" b="0" dirty="0" smtClean="0">
                <a:solidFill>
                  <a:srgbClr val="002060"/>
                </a:solidFill>
              </a:rPr>
            </a:br>
            <a:r>
              <a:rPr lang="sv-SE" sz="2000" dirty="0" smtClean="0">
                <a:solidFill>
                  <a:srgbClr val="002060"/>
                </a:solidFill>
              </a:rPr>
              <a:t>Arbetsoförmåga; </a:t>
            </a:r>
            <a:r>
              <a:rPr lang="sv-SE" sz="2000" b="0" dirty="0" smtClean="0">
                <a:solidFill>
                  <a:srgbClr val="002060"/>
                </a:solidFill>
              </a:rPr>
              <a:t/>
            </a:r>
            <a:br>
              <a:rPr lang="sv-SE" sz="2000" b="0" dirty="0" smtClean="0">
                <a:solidFill>
                  <a:srgbClr val="002060"/>
                </a:solidFill>
              </a:rPr>
            </a:br>
            <a:r>
              <a:rPr lang="sv-SE" sz="2000" b="0" dirty="0" smtClean="0">
                <a:solidFill>
                  <a:srgbClr val="002060"/>
                </a:solidFill>
              </a:rPr>
              <a:t>- Ny ersättning, Kostnadsersättning – ett månadsbelopp efter 90 dagar.</a:t>
            </a:r>
            <a:br>
              <a:rPr lang="sv-SE" sz="2000" b="0" dirty="0" smtClean="0">
                <a:solidFill>
                  <a:srgbClr val="002060"/>
                </a:solidFill>
              </a:rPr>
            </a:br>
            <a:r>
              <a:rPr lang="sv-SE" sz="2000" b="0" dirty="0" smtClean="0">
                <a:solidFill>
                  <a:srgbClr val="002060"/>
                </a:solidFill>
              </a:rPr>
              <a:t>- Karenstiden förkortas till 180 dagar</a:t>
            </a:r>
            <a:br>
              <a:rPr lang="sv-SE" sz="2000" b="0" dirty="0" smtClean="0">
                <a:solidFill>
                  <a:srgbClr val="002060"/>
                </a:solidFill>
              </a:rPr>
            </a:br>
            <a:r>
              <a:rPr lang="sv-SE" sz="2000" b="0" dirty="0" smtClean="0">
                <a:solidFill>
                  <a:srgbClr val="002060"/>
                </a:solidFill>
              </a:rPr>
              <a:t>- Utbetalningstiden på månadsersättningen förlängs till max 13 månader</a:t>
            </a:r>
            <a:br>
              <a:rPr lang="sv-SE" sz="2000" b="0" dirty="0" smtClean="0">
                <a:solidFill>
                  <a:srgbClr val="002060"/>
                </a:solidFill>
              </a:rPr>
            </a:br>
            <a:r>
              <a:rPr lang="sv-SE" sz="2000" b="0" dirty="0">
                <a:solidFill>
                  <a:srgbClr val="002060"/>
                </a:solidFill>
              </a:rPr>
              <a:t/>
            </a:r>
            <a:br>
              <a:rPr lang="sv-SE" sz="2000" b="0" dirty="0">
                <a:solidFill>
                  <a:srgbClr val="002060"/>
                </a:solidFill>
              </a:rPr>
            </a:br>
            <a:r>
              <a:rPr lang="sv-SE" sz="2000" dirty="0" smtClean="0">
                <a:solidFill>
                  <a:srgbClr val="002060"/>
                </a:solidFill>
              </a:rPr>
              <a:t>Diagnoskapitalet</a:t>
            </a:r>
            <a:r>
              <a:rPr lang="sv-SE" sz="2000" b="0" dirty="0" smtClean="0">
                <a:solidFill>
                  <a:srgbClr val="002060"/>
                </a:solidFill>
              </a:rPr>
              <a:t>;</a:t>
            </a:r>
            <a:br>
              <a:rPr lang="sv-SE" sz="2000" b="0" dirty="0" smtClean="0">
                <a:solidFill>
                  <a:srgbClr val="002060"/>
                </a:solidFill>
              </a:rPr>
            </a:br>
            <a:r>
              <a:rPr lang="sv-SE" sz="2000" b="0" dirty="0" smtClean="0">
                <a:solidFill>
                  <a:srgbClr val="002060"/>
                </a:solidFill>
              </a:rPr>
              <a:t>- Nya diagnoser, vissa godartade tumörer i hjärna och ryggmärg</a:t>
            </a:r>
            <a:br>
              <a:rPr lang="sv-SE" sz="2000" b="0" dirty="0" smtClean="0">
                <a:solidFill>
                  <a:srgbClr val="002060"/>
                </a:solidFill>
              </a:rPr>
            </a:br>
            <a:endParaRPr lang="sv-SE" b="0" dirty="0">
              <a:solidFill>
                <a:srgbClr val="002060"/>
              </a:solidFill>
            </a:endParaRPr>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27</a:t>
            </a:fld>
            <a:r>
              <a:rPr lang="sv-SE" smtClean="0"/>
              <a:t>  Folksam presentation  </a:t>
            </a:r>
            <a:fld id="{B00C1C6B-15B9-48FF-974D-771F91E3C3B2}" type="datetime1">
              <a:rPr lang="sv-SE" smtClean="0"/>
              <a:pPr>
                <a:defRPr/>
              </a:pPr>
              <a:t>2017-03-16</a:t>
            </a:fld>
            <a:r>
              <a:rPr lang="sv-SE" smtClean="0"/>
              <a:t> </a:t>
            </a:r>
            <a:endParaRPr lang="sv-SE"/>
          </a:p>
        </p:txBody>
      </p:sp>
      <p:sp>
        <p:nvSpPr>
          <p:cNvPr id="5" name="Platshållare för text 16"/>
          <p:cNvSpPr txBox="1">
            <a:spLocks/>
          </p:cNvSpPr>
          <p:nvPr/>
        </p:nvSpPr>
        <p:spPr>
          <a:xfrm>
            <a:off x="6317738" y="751837"/>
            <a:ext cx="1982223" cy="1465893"/>
          </a:xfrm>
          <a:custGeom>
            <a:avLst/>
            <a:gdLst>
              <a:gd name="connsiteX0" fmla="*/ 1325879 w 3341912"/>
              <a:gd name="connsiteY0" fmla="*/ 0 h 2471410"/>
              <a:gd name="connsiteX1" fmla="*/ 1995350 w 3341912"/>
              <a:gd name="connsiteY1" fmla="*/ 346215 h 2471410"/>
              <a:gd name="connsiteX2" fmla="*/ 2307770 w 3341912"/>
              <a:gd name="connsiteY2" fmla="*/ 243875 h 2471410"/>
              <a:gd name="connsiteX3" fmla="*/ 2838992 w 3341912"/>
              <a:gd name="connsiteY3" fmla="*/ 775174 h 2471410"/>
              <a:gd name="connsiteX4" fmla="*/ 2823752 w 3341912"/>
              <a:gd name="connsiteY4" fmla="*/ 898200 h 2471410"/>
              <a:gd name="connsiteX5" fmla="*/ 3341912 w 3341912"/>
              <a:gd name="connsiteY5" fmla="*/ 1657042 h 2471410"/>
              <a:gd name="connsiteX6" fmla="*/ 2528750 w 3341912"/>
              <a:gd name="connsiteY6" fmla="*/ 2471410 h 2471410"/>
              <a:gd name="connsiteX7" fmla="*/ 744582 w 3341912"/>
              <a:gd name="connsiteY7" fmla="*/ 2471410 h 2471410"/>
              <a:gd name="connsiteX8" fmla="*/ 0 w 3341912"/>
              <a:gd name="connsiteY8" fmla="*/ 1725632 h 2471410"/>
              <a:gd name="connsiteX9" fmla="*/ 526868 w 3341912"/>
              <a:gd name="connsiteY9" fmla="*/ 1013605 h 2471410"/>
              <a:gd name="connsiteX10" fmla="*/ 504008 w 3341912"/>
              <a:gd name="connsiteY10" fmla="*/ 821989 h 2471410"/>
              <a:gd name="connsiteX11" fmla="*/ 1325879 w 3341912"/>
              <a:gd name="connsiteY11" fmla="*/ 0 h 24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912" h="2471410">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accent3"/>
          </a:solidFill>
        </p:spPr>
        <p:txBody>
          <a:bodyPr wrap="square" tIns="396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3200" dirty="0" smtClean="0"/>
              <a:t>2011</a:t>
            </a:r>
          </a:p>
        </p:txBody>
      </p:sp>
    </p:spTree>
    <p:extLst>
      <p:ext uri="{BB962C8B-B14F-4D97-AF65-F5344CB8AC3E}">
        <p14:creationId xmlns:p14="http://schemas.microsoft.com/office/powerpoint/2010/main" val="2403471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1800" y="332657"/>
            <a:ext cx="8280400" cy="864095"/>
          </a:xfrm>
        </p:spPr>
        <p:txBody>
          <a:bodyPr>
            <a:normAutofit fontScale="90000"/>
          </a:bodyPr>
          <a:lstStyle/>
          <a:p>
            <a:r>
              <a:rPr lang="sv-SE" dirty="0" smtClean="0"/>
              <a:t>Några förbättringar i försäkringen under åren!</a:t>
            </a:r>
            <a:br>
              <a:rPr lang="sv-SE" dirty="0" smtClean="0"/>
            </a:br>
            <a:r>
              <a:rPr lang="sv-SE" dirty="0"/>
              <a:t/>
            </a:r>
            <a:br>
              <a:rPr lang="sv-SE" dirty="0"/>
            </a:br>
            <a:r>
              <a:rPr lang="sv-SE" dirty="0" smtClean="0"/>
              <a:t/>
            </a:r>
            <a:br>
              <a:rPr lang="sv-SE" dirty="0" smtClean="0"/>
            </a:br>
            <a:r>
              <a:rPr lang="sv-SE" sz="2000" dirty="0">
                <a:solidFill>
                  <a:srgbClr val="002060"/>
                </a:solidFill>
              </a:rPr>
              <a:t>U</a:t>
            </a:r>
            <a:r>
              <a:rPr lang="sv-SE" sz="2000" dirty="0" smtClean="0">
                <a:solidFill>
                  <a:srgbClr val="002060"/>
                </a:solidFill>
              </a:rPr>
              <a:t>nder 2012; </a:t>
            </a:r>
            <a:r>
              <a:rPr lang="sv-SE" sz="2000" b="0" dirty="0" smtClean="0">
                <a:solidFill>
                  <a:srgbClr val="002060"/>
                </a:solidFill>
              </a:rPr>
              <a:t/>
            </a:r>
            <a:br>
              <a:rPr lang="sv-SE" sz="2000" b="0" dirty="0" smtClean="0">
                <a:solidFill>
                  <a:srgbClr val="002060"/>
                </a:solidFill>
              </a:rPr>
            </a:br>
            <a:r>
              <a:rPr lang="sv-SE" sz="2000" dirty="0" smtClean="0">
                <a:solidFill>
                  <a:srgbClr val="002060"/>
                </a:solidFill>
              </a:rPr>
              <a:t>Diagnoskapitalet</a:t>
            </a:r>
            <a:r>
              <a:rPr lang="sv-SE" sz="2000" b="0" dirty="0" smtClean="0">
                <a:solidFill>
                  <a:srgbClr val="002060"/>
                </a:solidFill>
              </a:rPr>
              <a:t>;</a:t>
            </a:r>
            <a:br>
              <a:rPr lang="sv-SE" sz="2000" b="0" dirty="0" smtClean="0">
                <a:solidFill>
                  <a:srgbClr val="002060"/>
                </a:solidFill>
              </a:rPr>
            </a:br>
            <a:r>
              <a:rPr lang="sv-SE" sz="2000" b="0" dirty="0" smtClean="0">
                <a:solidFill>
                  <a:srgbClr val="002060"/>
                </a:solidFill>
              </a:rPr>
              <a:t>- Karenstid förkortas till 180 dagar</a:t>
            </a:r>
            <a:br>
              <a:rPr lang="sv-SE" sz="2000" b="0" dirty="0" smtClean="0">
                <a:solidFill>
                  <a:srgbClr val="002060"/>
                </a:solidFill>
              </a:rPr>
            </a:br>
            <a:r>
              <a:rPr lang="sv-SE" sz="2000" b="0" dirty="0" smtClean="0">
                <a:solidFill>
                  <a:srgbClr val="002060"/>
                </a:solidFill>
              </a:rPr>
              <a:t>- Nya diagnoser; Diabetes typ 2, Alzheimers och hjärtstillestånd</a:t>
            </a:r>
            <a:br>
              <a:rPr lang="sv-SE" sz="2000" b="0" dirty="0" smtClean="0">
                <a:solidFill>
                  <a:srgbClr val="002060"/>
                </a:solidFill>
              </a:rPr>
            </a:br>
            <a:r>
              <a:rPr lang="sv-SE" sz="2000" b="0" dirty="0">
                <a:solidFill>
                  <a:srgbClr val="002060"/>
                </a:solidFill>
              </a:rPr>
              <a:t/>
            </a:r>
            <a:br>
              <a:rPr lang="sv-SE" sz="2000" b="0" dirty="0">
                <a:solidFill>
                  <a:srgbClr val="002060"/>
                </a:solidFill>
              </a:rPr>
            </a:br>
            <a:r>
              <a:rPr lang="sv-SE" sz="2000" dirty="0" smtClean="0">
                <a:solidFill>
                  <a:srgbClr val="002060"/>
                </a:solidFill>
              </a:rPr>
              <a:t>Under 2013;</a:t>
            </a:r>
            <a:r>
              <a:rPr lang="sv-SE" sz="2000" b="0" dirty="0" smtClean="0">
                <a:solidFill>
                  <a:srgbClr val="002060"/>
                </a:solidFill>
              </a:rPr>
              <a:t/>
            </a:r>
            <a:br>
              <a:rPr lang="sv-SE" sz="2000" b="0" dirty="0" smtClean="0">
                <a:solidFill>
                  <a:srgbClr val="002060"/>
                </a:solidFill>
              </a:rPr>
            </a:br>
            <a:r>
              <a:rPr lang="sv-SE" sz="2000" dirty="0" smtClean="0">
                <a:solidFill>
                  <a:srgbClr val="002060"/>
                </a:solidFill>
              </a:rPr>
              <a:t>Diagnoskapitalet;</a:t>
            </a:r>
            <a:br>
              <a:rPr lang="sv-SE" sz="2000" dirty="0" smtClean="0">
                <a:solidFill>
                  <a:srgbClr val="002060"/>
                </a:solidFill>
              </a:rPr>
            </a:br>
            <a:r>
              <a:rPr lang="sv-SE" sz="2000" b="0" dirty="0" smtClean="0">
                <a:solidFill>
                  <a:srgbClr val="002060"/>
                </a:solidFill>
              </a:rPr>
              <a:t>Ny diagnos; Cancer in situ i bröstkörteln</a:t>
            </a:r>
            <a:br>
              <a:rPr lang="sv-SE" sz="2000" b="0" dirty="0" smtClean="0">
                <a:solidFill>
                  <a:srgbClr val="002060"/>
                </a:solidFill>
              </a:rPr>
            </a:br>
            <a:r>
              <a:rPr lang="sv-SE" sz="2000" b="0" dirty="0" smtClean="0">
                <a:solidFill>
                  <a:srgbClr val="002060"/>
                </a:solidFill>
              </a:rPr>
              <a:t>Försäkringsbeloppet höjs till 50 000kr </a:t>
            </a:r>
            <a:br>
              <a:rPr lang="sv-SE" sz="2000" b="0" dirty="0" smtClean="0">
                <a:solidFill>
                  <a:srgbClr val="002060"/>
                </a:solidFill>
              </a:rPr>
            </a:br>
            <a:r>
              <a:rPr lang="sv-SE" sz="2000" b="0" dirty="0">
                <a:solidFill>
                  <a:srgbClr val="002060"/>
                </a:solidFill>
              </a:rPr>
              <a:t/>
            </a:r>
            <a:br>
              <a:rPr lang="sv-SE" sz="2000" b="0" dirty="0">
                <a:solidFill>
                  <a:srgbClr val="002060"/>
                </a:solidFill>
              </a:rPr>
            </a:br>
            <a:r>
              <a:rPr lang="sv-SE" sz="2000" dirty="0" smtClean="0">
                <a:solidFill>
                  <a:srgbClr val="002060"/>
                </a:solidFill>
              </a:rPr>
              <a:t>Under 2014;</a:t>
            </a:r>
            <a:r>
              <a:rPr lang="sv-SE" sz="2000" b="0" dirty="0" smtClean="0">
                <a:solidFill>
                  <a:srgbClr val="002060"/>
                </a:solidFill>
              </a:rPr>
              <a:t/>
            </a:r>
            <a:br>
              <a:rPr lang="sv-SE" sz="2000" b="0" dirty="0" smtClean="0">
                <a:solidFill>
                  <a:srgbClr val="002060"/>
                </a:solidFill>
              </a:rPr>
            </a:br>
            <a:r>
              <a:rPr lang="sv-SE" sz="2000" b="0" dirty="0" smtClean="0">
                <a:solidFill>
                  <a:srgbClr val="002060"/>
                </a:solidFill>
              </a:rPr>
              <a:t>Vi rabatterar premien med återbäringspengar.</a:t>
            </a:r>
            <a:br>
              <a:rPr lang="sv-SE" sz="2000" b="0" dirty="0" smtClean="0">
                <a:solidFill>
                  <a:srgbClr val="002060"/>
                </a:solidFill>
              </a:rPr>
            </a:br>
            <a:r>
              <a:rPr lang="sv-SE" sz="2000" b="0" dirty="0" smtClean="0">
                <a:solidFill>
                  <a:srgbClr val="002060"/>
                </a:solidFill>
              </a:rPr>
              <a:t>Vi höjer dödsfallsbeloppet</a:t>
            </a:r>
            <a:endParaRPr lang="sv-SE" b="0" dirty="0">
              <a:solidFill>
                <a:srgbClr val="002060"/>
              </a:solidFill>
            </a:endParaRPr>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28</a:t>
            </a:fld>
            <a:r>
              <a:rPr lang="sv-SE" smtClean="0"/>
              <a:t>  Folksam presentation  </a:t>
            </a:r>
            <a:fld id="{B00C1C6B-15B9-48FF-974D-771F91E3C3B2}" type="datetime1">
              <a:rPr lang="sv-SE" smtClean="0"/>
              <a:pPr>
                <a:defRPr/>
              </a:pPr>
              <a:t>2017-03-16</a:t>
            </a:fld>
            <a:r>
              <a:rPr lang="sv-SE" smtClean="0"/>
              <a:t> </a:t>
            </a:r>
            <a:endParaRPr lang="sv-SE"/>
          </a:p>
        </p:txBody>
      </p:sp>
      <p:sp>
        <p:nvSpPr>
          <p:cNvPr id="5" name="Platshållare för text 16"/>
          <p:cNvSpPr txBox="1">
            <a:spLocks/>
          </p:cNvSpPr>
          <p:nvPr/>
        </p:nvSpPr>
        <p:spPr>
          <a:xfrm>
            <a:off x="6317738" y="751837"/>
            <a:ext cx="1982223" cy="1465893"/>
          </a:xfrm>
          <a:custGeom>
            <a:avLst/>
            <a:gdLst>
              <a:gd name="connsiteX0" fmla="*/ 1325879 w 3341912"/>
              <a:gd name="connsiteY0" fmla="*/ 0 h 2471410"/>
              <a:gd name="connsiteX1" fmla="*/ 1995350 w 3341912"/>
              <a:gd name="connsiteY1" fmla="*/ 346215 h 2471410"/>
              <a:gd name="connsiteX2" fmla="*/ 2307770 w 3341912"/>
              <a:gd name="connsiteY2" fmla="*/ 243875 h 2471410"/>
              <a:gd name="connsiteX3" fmla="*/ 2838992 w 3341912"/>
              <a:gd name="connsiteY3" fmla="*/ 775174 h 2471410"/>
              <a:gd name="connsiteX4" fmla="*/ 2823752 w 3341912"/>
              <a:gd name="connsiteY4" fmla="*/ 898200 h 2471410"/>
              <a:gd name="connsiteX5" fmla="*/ 3341912 w 3341912"/>
              <a:gd name="connsiteY5" fmla="*/ 1657042 h 2471410"/>
              <a:gd name="connsiteX6" fmla="*/ 2528750 w 3341912"/>
              <a:gd name="connsiteY6" fmla="*/ 2471410 h 2471410"/>
              <a:gd name="connsiteX7" fmla="*/ 744582 w 3341912"/>
              <a:gd name="connsiteY7" fmla="*/ 2471410 h 2471410"/>
              <a:gd name="connsiteX8" fmla="*/ 0 w 3341912"/>
              <a:gd name="connsiteY8" fmla="*/ 1725632 h 2471410"/>
              <a:gd name="connsiteX9" fmla="*/ 526868 w 3341912"/>
              <a:gd name="connsiteY9" fmla="*/ 1013605 h 2471410"/>
              <a:gd name="connsiteX10" fmla="*/ 504008 w 3341912"/>
              <a:gd name="connsiteY10" fmla="*/ 821989 h 2471410"/>
              <a:gd name="connsiteX11" fmla="*/ 1325879 w 3341912"/>
              <a:gd name="connsiteY11" fmla="*/ 0 h 24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912" h="2471410">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accent3"/>
          </a:solidFill>
        </p:spPr>
        <p:txBody>
          <a:bodyPr wrap="square" tIns="396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2000" dirty="0" smtClean="0"/>
              <a:t>2012 - 2014</a:t>
            </a:r>
          </a:p>
        </p:txBody>
      </p:sp>
    </p:spTree>
    <p:extLst>
      <p:ext uri="{BB962C8B-B14F-4D97-AF65-F5344CB8AC3E}">
        <p14:creationId xmlns:p14="http://schemas.microsoft.com/office/powerpoint/2010/main" val="4199791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1800" y="332657"/>
            <a:ext cx="8280400" cy="864095"/>
          </a:xfrm>
        </p:spPr>
        <p:txBody>
          <a:bodyPr>
            <a:normAutofit fontScale="90000"/>
          </a:bodyPr>
          <a:lstStyle/>
          <a:p>
            <a:r>
              <a:rPr lang="sv-SE" dirty="0" smtClean="0"/>
              <a:t>Några förbättringar i försäkringen under åren!</a:t>
            </a:r>
            <a:br>
              <a:rPr lang="sv-SE" dirty="0" smtClean="0"/>
            </a:br>
            <a:r>
              <a:rPr lang="sv-SE" dirty="0" smtClean="0"/>
              <a:t/>
            </a:r>
            <a:br>
              <a:rPr lang="sv-SE" dirty="0" smtClean="0"/>
            </a:br>
            <a:r>
              <a:rPr lang="sv-SE" dirty="0"/>
              <a:t/>
            </a:r>
            <a:br>
              <a:rPr lang="sv-SE" dirty="0"/>
            </a:br>
            <a:r>
              <a:rPr lang="sv-SE" dirty="0" smtClean="0"/>
              <a:t/>
            </a:r>
            <a:br>
              <a:rPr lang="sv-SE" dirty="0" smtClean="0"/>
            </a:br>
            <a:r>
              <a:rPr lang="sv-SE" sz="2000" dirty="0">
                <a:solidFill>
                  <a:srgbClr val="002060"/>
                </a:solidFill>
              </a:rPr>
              <a:t>U</a:t>
            </a:r>
            <a:r>
              <a:rPr lang="sv-SE" sz="2000" dirty="0" smtClean="0">
                <a:solidFill>
                  <a:srgbClr val="002060"/>
                </a:solidFill>
              </a:rPr>
              <a:t>nder 2015; </a:t>
            </a:r>
            <a:r>
              <a:rPr lang="sv-SE" sz="2000" b="0" dirty="0" smtClean="0">
                <a:solidFill>
                  <a:srgbClr val="002060"/>
                </a:solidFill>
              </a:rPr>
              <a:t/>
            </a:r>
            <a:br>
              <a:rPr lang="sv-SE" sz="2000" b="0" dirty="0" smtClean="0">
                <a:solidFill>
                  <a:srgbClr val="002060"/>
                </a:solidFill>
              </a:rPr>
            </a:br>
            <a:r>
              <a:rPr lang="sv-SE" sz="2000" b="0" dirty="0" smtClean="0">
                <a:solidFill>
                  <a:srgbClr val="002060"/>
                </a:solidFill>
              </a:rPr>
              <a:t/>
            </a:r>
            <a:br>
              <a:rPr lang="sv-SE" sz="2000" b="0" dirty="0" smtClean="0">
                <a:solidFill>
                  <a:srgbClr val="002060"/>
                </a:solidFill>
              </a:rPr>
            </a:br>
            <a:r>
              <a:rPr lang="sv-SE" sz="2000" dirty="0" smtClean="0">
                <a:solidFill>
                  <a:srgbClr val="002060"/>
                </a:solidFill>
              </a:rPr>
              <a:t>Arbetsoförmåga;</a:t>
            </a:r>
            <a:br>
              <a:rPr lang="sv-SE" sz="2000" dirty="0" smtClean="0">
                <a:solidFill>
                  <a:srgbClr val="002060"/>
                </a:solidFill>
              </a:rPr>
            </a:br>
            <a:r>
              <a:rPr lang="sv-SE" sz="2000" dirty="0" smtClean="0">
                <a:solidFill>
                  <a:srgbClr val="002060"/>
                </a:solidFill>
              </a:rPr>
              <a:t>- </a:t>
            </a:r>
            <a:r>
              <a:rPr lang="sv-SE" sz="2000" b="0" dirty="0" smtClean="0">
                <a:solidFill>
                  <a:srgbClr val="002060"/>
                </a:solidFill>
              </a:rPr>
              <a:t>Karenstid sänks till 90 dagar</a:t>
            </a:r>
            <a:br>
              <a:rPr lang="sv-SE" sz="2000" b="0" dirty="0" smtClean="0">
                <a:solidFill>
                  <a:srgbClr val="002060"/>
                </a:solidFill>
              </a:rPr>
            </a:br>
            <a:r>
              <a:rPr lang="sv-SE" sz="2000" b="0" dirty="0" smtClean="0">
                <a:solidFill>
                  <a:srgbClr val="002060"/>
                </a:solidFill>
              </a:rPr>
              <a:t>- Utbetalningstid förlängs till max 18 månader</a:t>
            </a:r>
            <a:br>
              <a:rPr lang="sv-SE" sz="2000" b="0" dirty="0" smtClean="0">
                <a:solidFill>
                  <a:srgbClr val="002060"/>
                </a:solidFill>
              </a:rPr>
            </a:br>
            <a:r>
              <a:rPr lang="sv-SE" sz="2000" b="0" dirty="0" smtClean="0">
                <a:solidFill>
                  <a:srgbClr val="002060"/>
                </a:solidFill>
              </a:rPr>
              <a:t/>
            </a:r>
            <a:br>
              <a:rPr lang="sv-SE" sz="2000" b="0" dirty="0" smtClean="0">
                <a:solidFill>
                  <a:srgbClr val="002060"/>
                </a:solidFill>
              </a:rPr>
            </a:br>
            <a:r>
              <a:rPr lang="sv-SE" sz="2000" dirty="0" smtClean="0">
                <a:solidFill>
                  <a:srgbClr val="002060"/>
                </a:solidFill>
              </a:rPr>
              <a:t>Diagnoskapitalet</a:t>
            </a:r>
            <a:r>
              <a:rPr lang="sv-SE" sz="2000" b="0" dirty="0" smtClean="0">
                <a:solidFill>
                  <a:srgbClr val="002060"/>
                </a:solidFill>
              </a:rPr>
              <a:t>;</a:t>
            </a:r>
            <a:br>
              <a:rPr lang="sv-SE" sz="2000" b="0" dirty="0" smtClean="0">
                <a:solidFill>
                  <a:srgbClr val="002060"/>
                </a:solidFill>
              </a:rPr>
            </a:br>
            <a:r>
              <a:rPr lang="sv-SE" sz="2000" b="0" dirty="0" smtClean="0">
                <a:solidFill>
                  <a:srgbClr val="002060"/>
                </a:solidFill>
              </a:rPr>
              <a:t>- Karenstiden sänks till 90 dagar</a:t>
            </a:r>
            <a:br>
              <a:rPr lang="sv-SE" sz="2000" b="0" dirty="0" smtClean="0">
                <a:solidFill>
                  <a:srgbClr val="002060"/>
                </a:solidFill>
              </a:rPr>
            </a:br>
            <a:r>
              <a:rPr lang="sv-SE" sz="2000" b="0" dirty="0" smtClean="0">
                <a:solidFill>
                  <a:srgbClr val="002060"/>
                </a:solidFill>
              </a:rPr>
              <a:t>- Totalt blind på ett öga och totalt döv på ett öra.</a:t>
            </a:r>
            <a:br>
              <a:rPr lang="sv-SE" sz="2000" b="0" dirty="0" smtClean="0">
                <a:solidFill>
                  <a:srgbClr val="002060"/>
                </a:solidFill>
              </a:rPr>
            </a:br>
            <a:r>
              <a:rPr lang="sv-SE" sz="2000" b="0" dirty="0" smtClean="0">
                <a:solidFill>
                  <a:srgbClr val="002060"/>
                </a:solidFill>
              </a:rPr>
              <a:t>- Medförsäkrad </a:t>
            </a:r>
            <a:r>
              <a:rPr lang="sv-SE" sz="2000" b="0" dirty="0">
                <a:solidFill>
                  <a:srgbClr val="002060"/>
                </a:solidFill>
              </a:rPr>
              <a:t>över 65 år får ersättning enligt sjukdom </a:t>
            </a:r>
            <a:r>
              <a:rPr lang="sv-SE" sz="2000" b="0">
                <a:solidFill>
                  <a:srgbClr val="002060"/>
                </a:solidFill>
              </a:rPr>
              <a:t>60</a:t>
            </a:r>
            <a:r>
              <a:rPr lang="sv-SE" sz="2000" b="0" smtClean="0">
                <a:solidFill>
                  <a:srgbClr val="002060"/>
                </a:solidFill>
              </a:rPr>
              <a:t>+</a:t>
            </a:r>
            <a:br>
              <a:rPr lang="sv-SE" sz="2000" b="0" smtClean="0">
                <a:solidFill>
                  <a:srgbClr val="002060"/>
                </a:solidFill>
              </a:rPr>
            </a:br>
            <a:r>
              <a:rPr lang="sv-SE" sz="2000" b="0" dirty="0">
                <a:solidFill>
                  <a:srgbClr val="002060"/>
                </a:solidFill>
              </a:rPr>
              <a:t/>
            </a:r>
            <a:br>
              <a:rPr lang="sv-SE" sz="2000" b="0" dirty="0">
                <a:solidFill>
                  <a:srgbClr val="002060"/>
                </a:solidFill>
              </a:rPr>
            </a:br>
            <a:r>
              <a:rPr lang="sv-SE" sz="2000" b="0" dirty="0">
                <a:solidFill>
                  <a:srgbClr val="002060"/>
                </a:solidFill>
              </a:rPr>
              <a:t>Ny </a:t>
            </a:r>
            <a:r>
              <a:rPr lang="sv-SE" sz="2000" b="0" dirty="0" smtClean="0">
                <a:solidFill>
                  <a:srgbClr val="002060"/>
                </a:solidFill>
              </a:rPr>
              <a:t>preskriptionstid </a:t>
            </a:r>
            <a:r>
              <a:rPr lang="sv-SE" sz="2000" b="0" dirty="0">
                <a:solidFill>
                  <a:srgbClr val="002060"/>
                </a:solidFill>
              </a:rPr>
              <a:t>till 10 år</a:t>
            </a:r>
            <a:r>
              <a:rPr lang="sv-SE" sz="2000" b="0" dirty="0" smtClean="0">
                <a:solidFill>
                  <a:srgbClr val="002060"/>
                </a:solidFill>
              </a:rPr>
              <a:t/>
            </a:r>
            <a:br>
              <a:rPr lang="sv-SE" sz="2000" b="0" dirty="0" smtClean="0">
                <a:solidFill>
                  <a:srgbClr val="002060"/>
                </a:solidFill>
              </a:rPr>
            </a:br>
            <a:r>
              <a:rPr lang="sv-SE" sz="2000" b="0" dirty="0">
                <a:solidFill>
                  <a:srgbClr val="002060"/>
                </a:solidFill>
              </a:rPr>
              <a:t/>
            </a:r>
            <a:br>
              <a:rPr lang="sv-SE" sz="2000" b="0" dirty="0">
                <a:solidFill>
                  <a:srgbClr val="002060"/>
                </a:solidFill>
              </a:rPr>
            </a:br>
            <a:r>
              <a:rPr lang="sv-SE" sz="2000" b="0" dirty="0" smtClean="0">
                <a:solidFill>
                  <a:srgbClr val="002060"/>
                </a:solidFill>
              </a:rPr>
              <a:t>Byggnads kongress 2014 beslutar att erbjuda sina medlemmar sjuk- och efterlevande försäkringen från 1 januari 2015.</a:t>
            </a:r>
            <a:endParaRPr lang="sv-SE" b="0" dirty="0">
              <a:solidFill>
                <a:srgbClr val="002060"/>
              </a:solidFill>
            </a:endParaRPr>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29</a:t>
            </a:fld>
            <a:r>
              <a:rPr lang="sv-SE" smtClean="0"/>
              <a:t>  Folksam presentation  </a:t>
            </a:r>
            <a:fld id="{B00C1C6B-15B9-48FF-974D-771F91E3C3B2}" type="datetime1">
              <a:rPr lang="sv-SE" smtClean="0"/>
              <a:pPr>
                <a:defRPr/>
              </a:pPr>
              <a:t>2017-03-16</a:t>
            </a:fld>
            <a:r>
              <a:rPr lang="sv-SE" smtClean="0"/>
              <a:t> </a:t>
            </a:r>
            <a:endParaRPr lang="sv-SE"/>
          </a:p>
        </p:txBody>
      </p:sp>
      <p:sp>
        <p:nvSpPr>
          <p:cNvPr id="5" name="Platshållare för text 16"/>
          <p:cNvSpPr txBox="1">
            <a:spLocks/>
          </p:cNvSpPr>
          <p:nvPr/>
        </p:nvSpPr>
        <p:spPr>
          <a:xfrm>
            <a:off x="6317738" y="751837"/>
            <a:ext cx="1982223" cy="1465893"/>
          </a:xfrm>
          <a:custGeom>
            <a:avLst/>
            <a:gdLst>
              <a:gd name="connsiteX0" fmla="*/ 1325879 w 3341912"/>
              <a:gd name="connsiteY0" fmla="*/ 0 h 2471410"/>
              <a:gd name="connsiteX1" fmla="*/ 1995350 w 3341912"/>
              <a:gd name="connsiteY1" fmla="*/ 346215 h 2471410"/>
              <a:gd name="connsiteX2" fmla="*/ 2307770 w 3341912"/>
              <a:gd name="connsiteY2" fmla="*/ 243875 h 2471410"/>
              <a:gd name="connsiteX3" fmla="*/ 2838992 w 3341912"/>
              <a:gd name="connsiteY3" fmla="*/ 775174 h 2471410"/>
              <a:gd name="connsiteX4" fmla="*/ 2823752 w 3341912"/>
              <a:gd name="connsiteY4" fmla="*/ 898200 h 2471410"/>
              <a:gd name="connsiteX5" fmla="*/ 3341912 w 3341912"/>
              <a:gd name="connsiteY5" fmla="*/ 1657042 h 2471410"/>
              <a:gd name="connsiteX6" fmla="*/ 2528750 w 3341912"/>
              <a:gd name="connsiteY6" fmla="*/ 2471410 h 2471410"/>
              <a:gd name="connsiteX7" fmla="*/ 744582 w 3341912"/>
              <a:gd name="connsiteY7" fmla="*/ 2471410 h 2471410"/>
              <a:gd name="connsiteX8" fmla="*/ 0 w 3341912"/>
              <a:gd name="connsiteY8" fmla="*/ 1725632 h 2471410"/>
              <a:gd name="connsiteX9" fmla="*/ 526868 w 3341912"/>
              <a:gd name="connsiteY9" fmla="*/ 1013605 h 2471410"/>
              <a:gd name="connsiteX10" fmla="*/ 504008 w 3341912"/>
              <a:gd name="connsiteY10" fmla="*/ 821989 h 2471410"/>
              <a:gd name="connsiteX11" fmla="*/ 1325879 w 3341912"/>
              <a:gd name="connsiteY11" fmla="*/ 0 h 24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912" h="2471410">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accent3"/>
          </a:solidFill>
        </p:spPr>
        <p:txBody>
          <a:bodyPr wrap="square" tIns="396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3200" dirty="0" smtClean="0"/>
              <a:t>2015</a:t>
            </a:r>
          </a:p>
        </p:txBody>
      </p:sp>
    </p:spTree>
    <p:extLst>
      <p:ext uri="{BB962C8B-B14F-4D97-AF65-F5344CB8AC3E}">
        <p14:creationId xmlns:p14="http://schemas.microsoft.com/office/powerpoint/2010/main" val="491167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9C77FE8C-F1C2-4836-9107-962F8D87D201}" type="slidenum">
              <a:rPr lang="sv-SE" smtClean="0"/>
              <a:pPr/>
              <a:t>3</a:t>
            </a:fld>
            <a:endParaRPr lang="sv-SE"/>
          </a:p>
        </p:txBody>
      </p:sp>
      <p:pic>
        <p:nvPicPr>
          <p:cNvPr id="3" name="Bildobjekt 2"/>
          <p:cNvPicPr>
            <a:picLocks noChangeAspect="1"/>
          </p:cNvPicPr>
          <p:nvPr/>
        </p:nvPicPr>
        <p:blipFill>
          <a:blip r:embed="rId2"/>
          <a:stretch>
            <a:fillRect/>
          </a:stretch>
        </p:blipFill>
        <p:spPr>
          <a:xfrm>
            <a:off x="0" y="65824"/>
            <a:ext cx="4200525" cy="2362200"/>
          </a:xfrm>
          <a:prstGeom prst="rect">
            <a:avLst/>
          </a:prstGeom>
        </p:spPr>
      </p:pic>
      <p:pic>
        <p:nvPicPr>
          <p:cNvPr id="4" name="Bildobjekt 3"/>
          <p:cNvPicPr>
            <a:picLocks noChangeAspect="1"/>
          </p:cNvPicPr>
          <p:nvPr/>
        </p:nvPicPr>
        <p:blipFill>
          <a:blip r:embed="rId3"/>
          <a:stretch>
            <a:fillRect/>
          </a:stretch>
        </p:blipFill>
        <p:spPr>
          <a:xfrm>
            <a:off x="4255551" y="65437"/>
            <a:ext cx="3818756" cy="2079466"/>
          </a:xfrm>
          <a:prstGeom prst="rect">
            <a:avLst/>
          </a:prstGeom>
        </p:spPr>
      </p:pic>
      <p:pic>
        <p:nvPicPr>
          <p:cNvPr id="5" name="Bildobjekt 4"/>
          <p:cNvPicPr>
            <a:picLocks noChangeAspect="1"/>
          </p:cNvPicPr>
          <p:nvPr/>
        </p:nvPicPr>
        <p:blipFill>
          <a:blip r:embed="rId4"/>
          <a:stretch>
            <a:fillRect/>
          </a:stretch>
        </p:blipFill>
        <p:spPr>
          <a:xfrm>
            <a:off x="-27622" y="2390066"/>
            <a:ext cx="4643239" cy="1429944"/>
          </a:xfrm>
          <a:prstGeom prst="rect">
            <a:avLst/>
          </a:prstGeom>
        </p:spPr>
      </p:pic>
      <p:pic>
        <p:nvPicPr>
          <p:cNvPr id="6" name="Bildobjekt 5"/>
          <p:cNvPicPr>
            <a:picLocks noChangeAspect="1"/>
          </p:cNvPicPr>
          <p:nvPr/>
        </p:nvPicPr>
        <p:blipFill>
          <a:blip r:embed="rId5"/>
          <a:stretch>
            <a:fillRect/>
          </a:stretch>
        </p:blipFill>
        <p:spPr>
          <a:xfrm>
            <a:off x="-55026" y="3837025"/>
            <a:ext cx="5110336" cy="1659607"/>
          </a:xfrm>
          <a:prstGeom prst="rect">
            <a:avLst/>
          </a:prstGeom>
        </p:spPr>
      </p:pic>
      <p:pic>
        <p:nvPicPr>
          <p:cNvPr id="7" name="Bildobjekt 6"/>
          <p:cNvPicPr>
            <a:picLocks noChangeAspect="1"/>
          </p:cNvPicPr>
          <p:nvPr/>
        </p:nvPicPr>
        <p:blipFill>
          <a:blip r:embed="rId6"/>
          <a:stretch>
            <a:fillRect/>
          </a:stretch>
        </p:blipFill>
        <p:spPr>
          <a:xfrm>
            <a:off x="4592007" y="2107332"/>
            <a:ext cx="4546079" cy="1316673"/>
          </a:xfrm>
          <a:prstGeom prst="rect">
            <a:avLst/>
          </a:prstGeom>
        </p:spPr>
      </p:pic>
      <p:pic>
        <p:nvPicPr>
          <p:cNvPr id="8" name="Bildobjekt 7"/>
          <p:cNvPicPr>
            <a:picLocks noChangeAspect="1"/>
          </p:cNvPicPr>
          <p:nvPr/>
        </p:nvPicPr>
        <p:blipFill>
          <a:blip r:embed="rId7"/>
          <a:stretch>
            <a:fillRect/>
          </a:stretch>
        </p:blipFill>
        <p:spPr>
          <a:xfrm>
            <a:off x="5316707" y="2996952"/>
            <a:ext cx="3072954" cy="3022987"/>
          </a:xfrm>
          <a:prstGeom prst="rect">
            <a:avLst/>
          </a:prstGeom>
        </p:spPr>
      </p:pic>
      <p:pic>
        <p:nvPicPr>
          <p:cNvPr id="9" name="Bildobjekt 8"/>
          <p:cNvPicPr>
            <a:picLocks noChangeAspect="1"/>
          </p:cNvPicPr>
          <p:nvPr/>
        </p:nvPicPr>
        <p:blipFill>
          <a:blip r:embed="rId8"/>
          <a:stretch>
            <a:fillRect/>
          </a:stretch>
        </p:blipFill>
        <p:spPr>
          <a:xfrm>
            <a:off x="858235" y="5259615"/>
            <a:ext cx="3987924" cy="1520648"/>
          </a:xfrm>
          <a:prstGeom prst="rect">
            <a:avLst/>
          </a:prstGeom>
        </p:spPr>
      </p:pic>
      <p:pic>
        <p:nvPicPr>
          <p:cNvPr id="11" name="Bildobjekt 10"/>
          <p:cNvPicPr>
            <a:picLocks noChangeAspect="1"/>
          </p:cNvPicPr>
          <p:nvPr/>
        </p:nvPicPr>
        <p:blipFill>
          <a:blip r:embed="rId9"/>
          <a:stretch>
            <a:fillRect/>
          </a:stretch>
        </p:blipFill>
        <p:spPr>
          <a:xfrm>
            <a:off x="-153218" y="-601843"/>
            <a:ext cx="9324528" cy="7382106"/>
          </a:xfrm>
          <a:prstGeom prst="rect">
            <a:avLst/>
          </a:prstGeom>
        </p:spPr>
      </p:pic>
    </p:spTree>
    <p:extLst>
      <p:ext uri="{BB962C8B-B14F-4D97-AF65-F5344CB8AC3E}">
        <p14:creationId xmlns:p14="http://schemas.microsoft.com/office/powerpoint/2010/main" val="32423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Innehållet idag</a:t>
            </a:r>
            <a:br>
              <a:rPr lang="sv-SE" dirty="0" smtClean="0"/>
            </a:br>
            <a:endParaRPr lang="sv-SE" dirty="0"/>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30</a:t>
            </a:fld>
            <a:r>
              <a:rPr lang="sv-SE" smtClean="0"/>
              <a:t>  Folksam presentation  </a:t>
            </a:r>
            <a:fld id="{B00C1C6B-15B9-48FF-974D-771F91E3C3B2}" type="datetime1">
              <a:rPr lang="sv-SE" smtClean="0"/>
              <a:pPr>
                <a:defRPr/>
              </a:pPr>
              <a:t>2017-03-16</a:t>
            </a:fld>
            <a:r>
              <a:rPr lang="sv-SE" smtClean="0"/>
              <a:t> </a:t>
            </a:r>
            <a:endParaRPr lang="sv-SE"/>
          </a:p>
        </p:txBody>
      </p:sp>
      <p:sp>
        <p:nvSpPr>
          <p:cNvPr id="4" name="Rektangel 3"/>
          <p:cNvSpPr/>
          <p:nvPr/>
        </p:nvSpPr>
        <p:spPr>
          <a:xfrm>
            <a:off x="179512" y="2619350"/>
            <a:ext cx="8352928" cy="1477328"/>
          </a:xfrm>
          <a:prstGeom prst="rect">
            <a:avLst/>
          </a:prstGeom>
        </p:spPr>
        <p:txBody>
          <a:bodyPr wrap="square">
            <a:spAutoFit/>
          </a:bodyPr>
          <a:lstStyle/>
          <a:p>
            <a:r>
              <a:rPr lang="sv-SE" b="1" dirty="0" smtClean="0">
                <a:solidFill>
                  <a:srgbClr val="002060"/>
                </a:solidFill>
              </a:rPr>
              <a:t>2016 och 2017 </a:t>
            </a:r>
            <a:r>
              <a:rPr lang="sv-SE" dirty="0">
                <a:solidFill>
                  <a:srgbClr val="002060"/>
                </a:solidFill>
              </a:rPr>
              <a:t>– </a:t>
            </a:r>
            <a:r>
              <a:rPr lang="sv-SE" dirty="0" smtClean="0">
                <a:solidFill>
                  <a:srgbClr val="002060"/>
                </a:solidFill>
              </a:rPr>
              <a:t>inga förändringar</a:t>
            </a:r>
            <a:r>
              <a:rPr lang="sv-SE" dirty="0">
                <a:solidFill>
                  <a:srgbClr val="002060"/>
                </a:solidFill>
              </a:rPr>
              <a:t/>
            </a:r>
            <a:br>
              <a:rPr lang="sv-SE" dirty="0">
                <a:solidFill>
                  <a:srgbClr val="002060"/>
                </a:solidFill>
              </a:rPr>
            </a:br>
            <a:endParaRPr lang="sv-SE" dirty="0">
              <a:solidFill>
                <a:srgbClr val="002060"/>
              </a:solidFill>
            </a:endParaRPr>
          </a:p>
          <a:p>
            <a:r>
              <a:rPr lang="sv-SE" dirty="0">
                <a:solidFill>
                  <a:srgbClr val="002060"/>
                </a:solidFill>
              </a:rPr>
              <a:t/>
            </a:r>
            <a:br>
              <a:rPr lang="sv-SE" dirty="0">
                <a:solidFill>
                  <a:srgbClr val="002060"/>
                </a:solidFill>
              </a:rPr>
            </a:br>
            <a:r>
              <a:rPr lang="sv-SE" b="1" dirty="0">
                <a:solidFill>
                  <a:srgbClr val="002060"/>
                </a:solidFill>
              </a:rPr>
              <a:t>Inför 2018</a:t>
            </a:r>
            <a:r>
              <a:rPr lang="sv-SE" dirty="0">
                <a:solidFill>
                  <a:srgbClr val="002060"/>
                </a:solidFill>
              </a:rPr>
              <a:t>: utredning om </a:t>
            </a:r>
            <a:r>
              <a:rPr lang="sv-SE" dirty="0" smtClean="0">
                <a:solidFill>
                  <a:srgbClr val="002060"/>
                </a:solidFill>
              </a:rPr>
              <a:t>diagnoserna, </a:t>
            </a:r>
            <a:r>
              <a:rPr lang="sv-SE" dirty="0">
                <a:solidFill>
                  <a:srgbClr val="002060"/>
                </a:solidFill>
              </a:rPr>
              <a:t>ska samtliga finnas </a:t>
            </a:r>
            <a:r>
              <a:rPr lang="sv-SE" dirty="0" smtClean="0">
                <a:solidFill>
                  <a:srgbClr val="002060"/>
                </a:solidFill>
              </a:rPr>
              <a:t>kvar? ska </a:t>
            </a:r>
            <a:r>
              <a:rPr lang="sv-SE" dirty="0">
                <a:solidFill>
                  <a:srgbClr val="002060"/>
                </a:solidFill>
              </a:rPr>
              <a:t>någon annan</a:t>
            </a:r>
            <a:r>
              <a:rPr lang="sv-SE" dirty="0">
                <a:solidFill>
                  <a:schemeClr val="accent1"/>
                </a:solidFill>
              </a:rPr>
              <a:t> </a:t>
            </a:r>
            <a:r>
              <a:rPr lang="sv-SE" dirty="0" smtClean="0">
                <a:solidFill>
                  <a:srgbClr val="002060"/>
                </a:solidFill>
              </a:rPr>
              <a:t>diagnos läggas till?</a:t>
            </a:r>
            <a:endParaRPr lang="sv-SE" dirty="0">
              <a:solidFill>
                <a:srgbClr val="002060"/>
              </a:solidFill>
            </a:endParaRPr>
          </a:p>
        </p:txBody>
      </p:sp>
      <p:sp>
        <p:nvSpPr>
          <p:cNvPr id="5" name="Platshållare för text 16"/>
          <p:cNvSpPr txBox="1">
            <a:spLocks/>
          </p:cNvSpPr>
          <p:nvPr/>
        </p:nvSpPr>
        <p:spPr>
          <a:xfrm>
            <a:off x="6317738" y="751837"/>
            <a:ext cx="1982223" cy="1465893"/>
          </a:xfrm>
          <a:custGeom>
            <a:avLst/>
            <a:gdLst>
              <a:gd name="connsiteX0" fmla="*/ 1325879 w 3341912"/>
              <a:gd name="connsiteY0" fmla="*/ 0 h 2471410"/>
              <a:gd name="connsiteX1" fmla="*/ 1995350 w 3341912"/>
              <a:gd name="connsiteY1" fmla="*/ 346215 h 2471410"/>
              <a:gd name="connsiteX2" fmla="*/ 2307770 w 3341912"/>
              <a:gd name="connsiteY2" fmla="*/ 243875 h 2471410"/>
              <a:gd name="connsiteX3" fmla="*/ 2838992 w 3341912"/>
              <a:gd name="connsiteY3" fmla="*/ 775174 h 2471410"/>
              <a:gd name="connsiteX4" fmla="*/ 2823752 w 3341912"/>
              <a:gd name="connsiteY4" fmla="*/ 898200 h 2471410"/>
              <a:gd name="connsiteX5" fmla="*/ 3341912 w 3341912"/>
              <a:gd name="connsiteY5" fmla="*/ 1657042 h 2471410"/>
              <a:gd name="connsiteX6" fmla="*/ 2528750 w 3341912"/>
              <a:gd name="connsiteY6" fmla="*/ 2471410 h 2471410"/>
              <a:gd name="connsiteX7" fmla="*/ 744582 w 3341912"/>
              <a:gd name="connsiteY7" fmla="*/ 2471410 h 2471410"/>
              <a:gd name="connsiteX8" fmla="*/ 0 w 3341912"/>
              <a:gd name="connsiteY8" fmla="*/ 1725632 h 2471410"/>
              <a:gd name="connsiteX9" fmla="*/ 526868 w 3341912"/>
              <a:gd name="connsiteY9" fmla="*/ 1013605 h 2471410"/>
              <a:gd name="connsiteX10" fmla="*/ 504008 w 3341912"/>
              <a:gd name="connsiteY10" fmla="*/ 821989 h 2471410"/>
              <a:gd name="connsiteX11" fmla="*/ 1325879 w 3341912"/>
              <a:gd name="connsiteY11" fmla="*/ 0 h 24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912" h="2471410">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accent3"/>
          </a:solidFill>
        </p:spPr>
        <p:txBody>
          <a:bodyPr wrap="square" tIns="396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3200" dirty="0" smtClean="0"/>
              <a:t>2017</a:t>
            </a:r>
          </a:p>
        </p:txBody>
      </p:sp>
    </p:spTree>
    <p:extLst>
      <p:ext uri="{BB962C8B-B14F-4D97-AF65-F5344CB8AC3E}">
        <p14:creationId xmlns:p14="http://schemas.microsoft.com/office/powerpoint/2010/main" val="192691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Ersättning från diagnoskapitalet</a:t>
            </a:r>
            <a:br>
              <a:rPr lang="sv-SE" dirty="0" smtClean="0"/>
            </a:br>
            <a:endParaRPr lang="sv-SE" dirty="0"/>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31</a:t>
            </a:fld>
            <a:r>
              <a:rPr lang="sv-SE" smtClean="0"/>
              <a:t>  Folksam presentation  </a:t>
            </a:r>
            <a:fld id="{B00C1C6B-15B9-48FF-974D-771F91E3C3B2}" type="datetime1">
              <a:rPr lang="sv-SE" smtClean="0"/>
              <a:pPr>
                <a:defRPr/>
              </a:pPr>
              <a:t>2017-03-16</a:t>
            </a:fld>
            <a:r>
              <a:rPr lang="sv-SE" smtClean="0"/>
              <a:t> </a:t>
            </a:r>
            <a:endParaRPr lang="sv-SE"/>
          </a:p>
        </p:txBody>
      </p:sp>
      <p:sp>
        <p:nvSpPr>
          <p:cNvPr id="4" name="Rektangel 3"/>
          <p:cNvSpPr/>
          <p:nvPr/>
        </p:nvSpPr>
        <p:spPr>
          <a:xfrm>
            <a:off x="179512" y="2619350"/>
            <a:ext cx="8352928" cy="2862322"/>
          </a:xfrm>
          <a:prstGeom prst="rect">
            <a:avLst/>
          </a:prstGeom>
        </p:spPr>
        <p:txBody>
          <a:bodyPr wrap="square">
            <a:spAutoFit/>
          </a:bodyPr>
          <a:lstStyle/>
          <a:p>
            <a:pPr>
              <a:lnSpc>
                <a:spcPct val="150000"/>
              </a:lnSpc>
            </a:pPr>
            <a:r>
              <a:rPr lang="sv-SE" sz="2400" dirty="0">
                <a:solidFill>
                  <a:srgbClr val="002060"/>
                </a:solidFill>
              </a:rPr>
              <a:t>U</a:t>
            </a:r>
            <a:r>
              <a:rPr lang="sv-SE" sz="2400" dirty="0" smtClean="0">
                <a:solidFill>
                  <a:srgbClr val="002060"/>
                </a:solidFill>
              </a:rPr>
              <a:t>nder 2015 fick ca 5 800 yrkesverksamma medlemmar ersättning från diagnoskapitalet till en sammanlagd summa på ca 284 miljoner kr.</a:t>
            </a:r>
            <a:r>
              <a:rPr lang="sv-SE" sz="2400" dirty="0">
                <a:solidFill>
                  <a:srgbClr val="002060"/>
                </a:solidFill>
              </a:rPr>
              <a:t/>
            </a:r>
            <a:br>
              <a:rPr lang="sv-SE" sz="2400" dirty="0">
                <a:solidFill>
                  <a:srgbClr val="002060"/>
                </a:solidFill>
              </a:rPr>
            </a:br>
            <a:endParaRPr lang="sv-SE" sz="2400" dirty="0">
              <a:solidFill>
                <a:srgbClr val="002060"/>
              </a:solidFill>
            </a:endParaRPr>
          </a:p>
          <a:p>
            <a:r>
              <a:rPr lang="sv-SE" dirty="0">
                <a:solidFill>
                  <a:srgbClr val="002060"/>
                </a:solidFill>
              </a:rPr>
              <a:t/>
            </a:r>
            <a:br>
              <a:rPr lang="sv-SE" dirty="0">
                <a:solidFill>
                  <a:srgbClr val="002060"/>
                </a:solidFill>
              </a:rPr>
            </a:br>
            <a:endParaRPr lang="sv-SE" dirty="0">
              <a:solidFill>
                <a:srgbClr val="002060"/>
              </a:solidFill>
            </a:endParaRPr>
          </a:p>
        </p:txBody>
      </p:sp>
      <p:sp>
        <p:nvSpPr>
          <p:cNvPr id="5" name="Platshållare för text 16"/>
          <p:cNvSpPr txBox="1">
            <a:spLocks/>
          </p:cNvSpPr>
          <p:nvPr/>
        </p:nvSpPr>
        <p:spPr>
          <a:xfrm>
            <a:off x="6317738" y="751837"/>
            <a:ext cx="1982223" cy="1465893"/>
          </a:xfrm>
          <a:custGeom>
            <a:avLst/>
            <a:gdLst>
              <a:gd name="connsiteX0" fmla="*/ 1325879 w 3341912"/>
              <a:gd name="connsiteY0" fmla="*/ 0 h 2471410"/>
              <a:gd name="connsiteX1" fmla="*/ 1995350 w 3341912"/>
              <a:gd name="connsiteY1" fmla="*/ 346215 h 2471410"/>
              <a:gd name="connsiteX2" fmla="*/ 2307770 w 3341912"/>
              <a:gd name="connsiteY2" fmla="*/ 243875 h 2471410"/>
              <a:gd name="connsiteX3" fmla="*/ 2838992 w 3341912"/>
              <a:gd name="connsiteY3" fmla="*/ 775174 h 2471410"/>
              <a:gd name="connsiteX4" fmla="*/ 2823752 w 3341912"/>
              <a:gd name="connsiteY4" fmla="*/ 898200 h 2471410"/>
              <a:gd name="connsiteX5" fmla="*/ 3341912 w 3341912"/>
              <a:gd name="connsiteY5" fmla="*/ 1657042 h 2471410"/>
              <a:gd name="connsiteX6" fmla="*/ 2528750 w 3341912"/>
              <a:gd name="connsiteY6" fmla="*/ 2471410 h 2471410"/>
              <a:gd name="connsiteX7" fmla="*/ 744582 w 3341912"/>
              <a:gd name="connsiteY7" fmla="*/ 2471410 h 2471410"/>
              <a:gd name="connsiteX8" fmla="*/ 0 w 3341912"/>
              <a:gd name="connsiteY8" fmla="*/ 1725632 h 2471410"/>
              <a:gd name="connsiteX9" fmla="*/ 526868 w 3341912"/>
              <a:gd name="connsiteY9" fmla="*/ 1013605 h 2471410"/>
              <a:gd name="connsiteX10" fmla="*/ 504008 w 3341912"/>
              <a:gd name="connsiteY10" fmla="*/ 821989 h 2471410"/>
              <a:gd name="connsiteX11" fmla="*/ 1325879 w 3341912"/>
              <a:gd name="connsiteY11" fmla="*/ 0 h 24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912" h="2471410">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accent3"/>
          </a:solidFill>
        </p:spPr>
        <p:txBody>
          <a:bodyPr wrap="square" tIns="396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dirty="0" smtClean="0"/>
          </a:p>
        </p:txBody>
      </p:sp>
    </p:spTree>
    <p:extLst>
      <p:ext uri="{BB962C8B-B14F-4D97-AF65-F5344CB8AC3E}">
        <p14:creationId xmlns:p14="http://schemas.microsoft.com/office/powerpoint/2010/main" val="3833208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32</a:t>
            </a:fld>
            <a:r>
              <a:rPr lang="sv-SE" smtClean="0"/>
              <a:t>  Folksam presentation  </a:t>
            </a:r>
            <a:fld id="{B00C1C6B-15B9-48FF-974D-771F91E3C3B2}" type="datetime1">
              <a:rPr lang="sv-SE" smtClean="0"/>
              <a:pPr>
                <a:defRPr/>
              </a:pPr>
              <a:t>2017-03-16</a:t>
            </a:fld>
            <a:r>
              <a:rPr lang="sv-SE" smtClean="0"/>
              <a:t> </a:t>
            </a:r>
            <a:endParaRPr lang="sv-SE"/>
          </a:p>
        </p:txBody>
      </p:sp>
      <p:sp>
        <p:nvSpPr>
          <p:cNvPr id="4" name="Rektangel 3"/>
          <p:cNvSpPr/>
          <p:nvPr/>
        </p:nvSpPr>
        <p:spPr>
          <a:xfrm>
            <a:off x="805872" y="188640"/>
            <a:ext cx="7272808" cy="6072881"/>
          </a:xfrm>
          <a:prstGeom prst="rect">
            <a:avLst/>
          </a:prstGeom>
        </p:spPr>
        <p:txBody>
          <a:bodyPr wrap="square">
            <a:spAutoFit/>
          </a:bodyPr>
          <a:lstStyle/>
          <a:p>
            <a:pPr>
              <a:lnSpc>
                <a:spcPct val="107000"/>
              </a:lnSpc>
              <a:spcAft>
                <a:spcPts val="800"/>
              </a:spcAft>
            </a:pPr>
            <a:r>
              <a:rPr lang="sv-SE"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Anslutningsgrad till Sjuk- och efterlevandförsäkring</a:t>
            </a:r>
            <a:r>
              <a:rPr lang="sv-SE" sz="2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sv-SE"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Förbund</a:t>
            </a:r>
            <a:r>
              <a:rPr lang="sv-S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Medlem		Medförsäkrad</a:t>
            </a:r>
            <a:endPar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Byggnads		45%		3%	</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Elektriker		55%		7%</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Fastighets	</a:t>
            </a:r>
            <a:r>
              <a:rPr lang="sv-SE"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46%</a:t>
            </a: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sv-SE"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4%</a:t>
            </a:r>
            <a:endPar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GS		48%		4%</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Handels		46%		3%</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HRF		48%		7%</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IF Metall		</a:t>
            </a:r>
            <a:r>
              <a:rPr lang="sv-SE"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42%</a:t>
            </a: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sv-SE"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7%</a:t>
            </a:r>
            <a:endPar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Kommunal	</a:t>
            </a:r>
            <a:r>
              <a:rPr lang="sv-SE"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66</a:t>
            </a: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		9%</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Livs		46%		3%</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Målarna		46%		6%</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Seko		60%		8%</a:t>
            </a:r>
          </a:p>
          <a:p>
            <a:pPr>
              <a:lnSpc>
                <a:spcPct val="107000"/>
              </a:lnSpc>
              <a:spcAft>
                <a:spcPts val="800"/>
              </a:spcAft>
            </a:pPr>
            <a:r>
              <a:rPr lang="sv-SE" dirty="0">
                <a:solidFill>
                  <a:srgbClr val="002060"/>
                </a:solidFill>
                <a:latin typeface="Calibri" panose="020F0502020204030204" pitchFamily="34" charset="0"/>
                <a:ea typeface="Calibri" panose="020F0502020204030204" pitchFamily="34" charset="0"/>
                <a:cs typeface="Times New Roman" panose="02020603050405020304" pitchFamily="18" charset="0"/>
              </a:rPr>
              <a:t>Transport		44%		6%</a:t>
            </a:r>
          </a:p>
          <a:p>
            <a:pPr>
              <a:lnSpc>
                <a:spcPct val="107000"/>
              </a:lnSpc>
              <a:spcAft>
                <a:spcPts val="800"/>
              </a:spcAft>
            </a:pPr>
            <a:r>
              <a:rPr lang="sv-SE"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Pappers		100% (obligatorisk)</a:t>
            </a:r>
            <a:endParaRPr lang="sv-SE"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088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100" dirty="0" smtClean="0"/>
              <a:t>Hur ska vi tillsammans informera om försäkringen samt öka anslutningsgraden?</a:t>
            </a:r>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t/>
            </a:r>
            <a:br>
              <a:rPr lang="sv-SE" dirty="0" smtClean="0"/>
            </a:br>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t/>
            </a:r>
            <a:br>
              <a:rPr lang="sv-SE" dirty="0" smtClean="0"/>
            </a:br>
            <a:endParaRPr lang="sv-SE" sz="1100" dirty="0"/>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33</a:t>
            </a:fld>
            <a:r>
              <a:rPr lang="sv-SE" smtClean="0"/>
              <a:t>  Folksam presentation  </a:t>
            </a:r>
            <a:fld id="{B00C1C6B-15B9-48FF-974D-771F91E3C3B2}" type="datetime1">
              <a:rPr lang="sv-SE" smtClean="0"/>
              <a:pPr>
                <a:defRPr/>
              </a:pPr>
              <a:t>2017-03-16</a:t>
            </a:fld>
            <a:r>
              <a:rPr lang="sv-SE" smtClean="0"/>
              <a:t> </a:t>
            </a:r>
            <a:endParaRPr lang="sv-SE"/>
          </a:p>
        </p:txBody>
      </p:sp>
      <p:sp>
        <p:nvSpPr>
          <p:cNvPr id="4" name="Platshållare för text 16"/>
          <p:cNvSpPr txBox="1">
            <a:spLocks/>
          </p:cNvSpPr>
          <p:nvPr/>
        </p:nvSpPr>
        <p:spPr>
          <a:xfrm>
            <a:off x="1691680" y="1988840"/>
            <a:ext cx="5688632" cy="3096344"/>
          </a:xfrm>
          <a:custGeom>
            <a:avLst/>
            <a:gdLst>
              <a:gd name="connsiteX0" fmla="*/ 1325879 w 3341912"/>
              <a:gd name="connsiteY0" fmla="*/ 0 h 2471410"/>
              <a:gd name="connsiteX1" fmla="*/ 1995350 w 3341912"/>
              <a:gd name="connsiteY1" fmla="*/ 346215 h 2471410"/>
              <a:gd name="connsiteX2" fmla="*/ 2307770 w 3341912"/>
              <a:gd name="connsiteY2" fmla="*/ 243875 h 2471410"/>
              <a:gd name="connsiteX3" fmla="*/ 2838992 w 3341912"/>
              <a:gd name="connsiteY3" fmla="*/ 775174 h 2471410"/>
              <a:gd name="connsiteX4" fmla="*/ 2823752 w 3341912"/>
              <a:gd name="connsiteY4" fmla="*/ 898200 h 2471410"/>
              <a:gd name="connsiteX5" fmla="*/ 3341912 w 3341912"/>
              <a:gd name="connsiteY5" fmla="*/ 1657042 h 2471410"/>
              <a:gd name="connsiteX6" fmla="*/ 2528750 w 3341912"/>
              <a:gd name="connsiteY6" fmla="*/ 2471410 h 2471410"/>
              <a:gd name="connsiteX7" fmla="*/ 744582 w 3341912"/>
              <a:gd name="connsiteY7" fmla="*/ 2471410 h 2471410"/>
              <a:gd name="connsiteX8" fmla="*/ 0 w 3341912"/>
              <a:gd name="connsiteY8" fmla="*/ 1725632 h 2471410"/>
              <a:gd name="connsiteX9" fmla="*/ 526868 w 3341912"/>
              <a:gd name="connsiteY9" fmla="*/ 1013605 h 2471410"/>
              <a:gd name="connsiteX10" fmla="*/ 504008 w 3341912"/>
              <a:gd name="connsiteY10" fmla="*/ 821989 h 2471410"/>
              <a:gd name="connsiteX11" fmla="*/ 1325879 w 3341912"/>
              <a:gd name="connsiteY11" fmla="*/ 0 h 24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912" h="2471410">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accent3"/>
          </a:solidFill>
        </p:spPr>
        <p:txBody>
          <a:bodyPr wrap="square" tIns="396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dirty="0" err="1" smtClean="0"/>
              <a:t>aa</a:t>
            </a:r>
            <a:endParaRPr lang="sv-SE" dirty="0" smtClean="0"/>
          </a:p>
        </p:txBody>
      </p:sp>
      <p:sp>
        <p:nvSpPr>
          <p:cNvPr id="5" name="Rektangel 4"/>
          <p:cNvSpPr/>
          <p:nvPr/>
        </p:nvSpPr>
        <p:spPr>
          <a:xfrm>
            <a:off x="2483768" y="3284984"/>
            <a:ext cx="4374232" cy="646331"/>
          </a:xfrm>
          <a:prstGeom prst="rect">
            <a:avLst/>
          </a:prstGeom>
        </p:spPr>
        <p:txBody>
          <a:bodyPr wrap="square">
            <a:spAutoFit/>
          </a:bodyPr>
          <a:lstStyle/>
          <a:p>
            <a:r>
              <a:rPr lang="sv-SE" dirty="0">
                <a:solidFill>
                  <a:srgbClr val="002060"/>
                </a:solidFill>
              </a:rPr>
              <a:t>Sätt er 2-4 personer i grupp och </a:t>
            </a:r>
            <a:r>
              <a:rPr lang="sv-SE" dirty="0" smtClean="0">
                <a:solidFill>
                  <a:srgbClr val="002060"/>
                </a:solidFill>
              </a:rPr>
              <a:t>diskutera förslag  </a:t>
            </a:r>
            <a:r>
              <a:rPr lang="sv-SE" dirty="0">
                <a:solidFill>
                  <a:srgbClr val="002060"/>
                </a:solidFill>
              </a:rPr>
              <a:t>Skriv ner </a:t>
            </a:r>
            <a:r>
              <a:rPr lang="sv-SE" dirty="0" smtClean="0">
                <a:solidFill>
                  <a:srgbClr val="002060"/>
                </a:solidFill>
              </a:rPr>
              <a:t>och lämna in! </a:t>
            </a:r>
            <a:endParaRPr lang="sv-SE" dirty="0">
              <a:solidFill>
                <a:srgbClr val="002060"/>
              </a:solidFill>
            </a:endParaRPr>
          </a:p>
        </p:txBody>
      </p:sp>
    </p:spTree>
    <p:extLst>
      <p:ext uri="{BB962C8B-B14F-4D97-AF65-F5344CB8AC3E}">
        <p14:creationId xmlns:p14="http://schemas.microsoft.com/office/powerpoint/2010/main" val="126406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Har du koll?</a:t>
            </a:r>
            <a:endParaRPr lang="sv-SE" dirty="0"/>
          </a:p>
        </p:txBody>
      </p:sp>
      <p:sp>
        <p:nvSpPr>
          <p:cNvPr id="6" name="Underrubrik 5"/>
          <p:cNvSpPr>
            <a:spLocks noGrp="1"/>
          </p:cNvSpPr>
          <p:nvPr>
            <p:ph type="subTitle" idx="1"/>
          </p:nvPr>
        </p:nvSpPr>
        <p:spPr/>
        <p:txBody>
          <a:bodyPr/>
          <a:lstStyle/>
          <a:p>
            <a:endParaRPr lang="sv-SE"/>
          </a:p>
        </p:txBody>
      </p:sp>
      <p:sp>
        <p:nvSpPr>
          <p:cNvPr id="4" name="Platshållare för bildnummer 3"/>
          <p:cNvSpPr>
            <a:spLocks noGrp="1"/>
          </p:cNvSpPr>
          <p:nvPr>
            <p:ph type="sldNum" sz="quarter" idx="4294967295"/>
          </p:nvPr>
        </p:nvSpPr>
        <p:spPr>
          <a:xfrm>
            <a:off x="0" y="6348413"/>
            <a:ext cx="2159000" cy="241300"/>
          </a:xfrm>
        </p:spPr>
        <p:txBody>
          <a:bodyPr/>
          <a:lstStyle/>
          <a:p>
            <a:fld id="{9C77FE8C-F1C2-4836-9107-962F8D87D201}" type="slidenum">
              <a:rPr lang="sv-SE" smtClean="0"/>
              <a:pPr/>
              <a:t>34</a:t>
            </a:fld>
            <a:endParaRPr lang="sv-SE"/>
          </a:p>
        </p:txBody>
      </p:sp>
    </p:spTree>
    <p:extLst>
      <p:ext uri="{BB962C8B-B14F-4D97-AF65-F5344CB8AC3E}">
        <p14:creationId xmlns:p14="http://schemas.microsoft.com/office/powerpoint/2010/main" val="304515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Källor till koll</a:t>
            </a:r>
            <a:endParaRPr lang="sv-SE" dirty="0"/>
          </a:p>
        </p:txBody>
      </p:sp>
      <p:sp>
        <p:nvSpPr>
          <p:cNvPr id="5" name="Platshållare för innehåll 4"/>
          <p:cNvSpPr>
            <a:spLocks noGrp="1"/>
          </p:cNvSpPr>
          <p:nvPr>
            <p:ph idx="1"/>
          </p:nvPr>
        </p:nvSpPr>
        <p:spPr>
          <a:xfrm>
            <a:off x="431800" y="1844675"/>
            <a:ext cx="8532688" cy="4213225"/>
          </a:xfrm>
        </p:spPr>
        <p:txBody>
          <a:bodyPr/>
          <a:lstStyle/>
          <a:p>
            <a:r>
              <a:rPr lang="sv-SE" dirty="0"/>
              <a:t>Kassakollen - </a:t>
            </a:r>
            <a:r>
              <a:rPr lang="sv-SE" dirty="0">
                <a:hlinkClick r:id="rId2"/>
              </a:rPr>
              <a:t>https://www.forsakringskassan.se/privatpers/kassakollen</a:t>
            </a:r>
            <a:r>
              <a:rPr lang="sv-SE" dirty="0" smtClean="0">
                <a:hlinkClick r:id="rId2"/>
              </a:rPr>
              <a:t>/</a:t>
            </a:r>
            <a:endParaRPr lang="sv-SE" dirty="0" smtClean="0"/>
          </a:p>
          <a:p>
            <a:r>
              <a:rPr lang="sv-SE" dirty="0"/>
              <a:t>Ersättningskollen </a:t>
            </a:r>
            <a:r>
              <a:rPr lang="sv-SE" dirty="0" smtClean="0"/>
              <a:t>- </a:t>
            </a:r>
            <a:r>
              <a:rPr lang="sv-SE" dirty="0" smtClean="0">
                <a:hlinkClick r:id="rId3"/>
              </a:rPr>
              <a:t>http</a:t>
            </a:r>
            <a:r>
              <a:rPr lang="sv-SE" dirty="0">
                <a:hlinkClick r:id="rId3"/>
              </a:rPr>
              <a:t>://www.ersattningskollen.se</a:t>
            </a:r>
            <a:r>
              <a:rPr lang="sv-SE" dirty="0" smtClean="0">
                <a:hlinkClick r:id="rId3"/>
              </a:rPr>
              <a:t>/</a:t>
            </a:r>
            <a:endParaRPr lang="sv-SE" dirty="0" smtClean="0"/>
          </a:p>
          <a:p>
            <a:r>
              <a:rPr lang="sv-SE" dirty="0" smtClean="0"/>
              <a:t>Socialstyrelsens försäkringsmedicinska beslutsstöd </a:t>
            </a:r>
            <a:r>
              <a:rPr lang="sv-SE" dirty="0" smtClean="0">
                <a:hlinkClick r:id="rId4"/>
              </a:rPr>
              <a:t>http</a:t>
            </a:r>
            <a:r>
              <a:rPr lang="sv-SE" dirty="0">
                <a:hlinkClick r:id="rId4"/>
              </a:rPr>
              <a:t>://</a:t>
            </a:r>
            <a:r>
              <a:rPr lang="sv-SE" dirty="0" smtClean="0">
                <a:hlinkClick r:id="rId4"/>
              </a:rPr>
              <a:t>www.socialstyrelsen.se/riktlinjer/forsakringsmedicinsktbeslutsstod</a:t>
            </a:r>
            <a:endParaRPr lang="sv-SE" dirty="0"/>
          </a:p>
          <a:p>
            <a:r>
              <a:rPr lang="sv-SE" dirty="0" smtClean="0"/>
              <a:t>Välfärdstendens 2016 del 1 Trygghet vid sjukdom </a:t>
            </a:r>
            <a:r>
              <a:rPr lang="sv-SE" dirty="0" smtClean="0">
                <a:hlinkClick r:id="rId5"/>
              </a:rPr>
              <a:t>http</a:t>
            </a:r>
            <a:r>
              <a:rPr lang="sv-SE" dirty="0">
                <a:hlinkClick r:id="rId5"/>
              </a:rPr>
              <a:t>://</a:t>
            </a:r>
            <a:r>
              <a:rPr lang="sv-SE" dirty="0" smtClean="0">
                <a:hlinkClick r:id="rId5"/>
              </a:rPr>
              <a:t>media.folksam.se/</a:t>
            </a:r>
            <a:r>
              <a:rPr lang="sv-SE" dirty="0" err="1" smtClean="0">
                <a:hlinkClick r:id="rId5"/>
              </a:rPr>
              <a:t>sv</a:t>
            </a:r>
            <a:r>
              <a:rPr lang="sv-SE" dirty="0" smtClean="0">
                <a:hlinkClick r:id="rId5"/>
              </a:rPr>
              <a:t>/</a:t>
            </a:r>
            <a:r>
              <a:rPr lang="sv-SE" dirty="0" err="1" smtClean="0">
                <a:hlinkClick r:id="rId5"/>
              </a:rPr>
              <a:t>files</a:t>
            </a:r>
            <a:r>
              <a:rPr lang="sv-SE" dirty="0" smtClean="0">
                <a:hlinkClick r:id="rId5"/>
              </a:rPr>
              <a:t>/2016/11/Välfärdstendens-2016-Del-1-Trygghet-vid-sjukdom.pdf</a:t>
            </a:r>
            <a:endParaRPr lang="sv-SE" dirty="0" smtClean="0"/>
          </a:p>
          <a:p>
            <a:r>
              <a:rPr lang="sv-SE" dirty="0" smtClean="0"/>
              <a:t>Folksams förbundssidor: </a:t>
            </a:r>
            <a:r>
              <a:rPr lang="sv-SE" dirty="0" smtClean="0">
                <a:hlinkClick r:id="rId6"/>
              </a:rPr>
              <a:t>https</a:t>
            </a:r>
            <a:r>
              <a:rPr lang="sv-SE" dirty="0">
                <a:hlinkClick r:id="rId6"/>
              </a:rPr>
              <a:t>://</a:t>
            </a:r>
            <a:r>
              <a:rPr lang="sv-SE" dirty="0" smtClean="0">
                <a:hlinkClick r:id="rId6"/>
              </a:rPr>
              <a:t>www.folksam.se/forbund</a:t>
            </a:r>
            <a:endParaRPr lang="sv-SE" dirty="0" smtClean="0"/>
          </a:p>
          <a:p>
            <a:pPr marL="0" indent="0">
              <a:buNone/>
            </a:pPr>
            <a:endParaRPr lang="sv-SE" dirty="0" smtClean="0"/>
          </a:p>
          <a:p>
            <a:endParaRPr lang="sv-SE" dirty="0"/>
          </a:p>
        </p:txBody>
      </p:sp>
    </p:spTree>
    <p:extLst>
      <p:ext uri="{BB962C8B-B14F-4D97-AF65-F5344CB8AC3E}">
        <p14:creationId xmlns:p14="http://schemas.microsoft.com/office/powerpoint/2010/main" val="3895939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Sjukpenning, AGS och medlemsförsäkring - </a:t>
            </a:r>
            <a:r>
              <a:rPr lang="sv-SE" dirty="0"/>
              <a:t>S</a:t>
            </a:r>
            <a:r>
              <a:rPr lang="sv-SE" dirty="0" smtClean="0"/>
              <a:t>juk- och efterlevande</a:t>
            </a:r>
            <a:endParaRPr lang="sv-SE" dirty="0"/>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36</a:t>
            </a:fld>
            <a:r>
              <a:rPr lang="sv-SE" smtClean="0"/>
              <a:t>  Folksam presentation  </a:t>
            </a:r>
            <a:fld id="{B00C1C6B-15B9-48FF-974D-771F91E3C3B2}" type="datetime1">
              <a:rPr lang="sv-SE" smtClean="0"/>
              <a:pPr>
                <a:defRPr/>
              </a:pPr>
              <a:t>2017-03-16</a:t>
            </a:fld>
            <a:r>
              <a:rPr lang="sv-SE" smtClean="0"/>
              <a:t> </a:t>
            </a:r>
            <a:endParaRPr lang="sv-SE"/>
          </a:p>
        </p:txBody>
      </p:sp>
      <p:sp>
        <p:nvSpPr>
          <p:cNvPr id="4" name="textruta 3"/>
          <p:cNvSpPr txBox="1"/>
          <p:nvPr/>
        </p:nvSpPr>
        <p:spPr>
          <a:xfrm>
            <a:off x="463812" y="1647855"/>
            <a:ext cx="3028068" cy="923330"/>
          </a:xfrm>
          <a:prstGeom prst="rect">
            <a:avLst/>
          </a:prstGeom>
          <a:noFill/>
        </p:spPr>
        <p:txBody>
          <a:bodyPr wrap="square" rtlCol="0">
            <a:spAutoFit/>
          </a:bodyPr>
          <a:lstStyle/>
          <a:p>
            <a:r>
              <a:rPr lang="sv-SE" dirty="0" smtClean="0"/>
              <a:t>Förutsättningar:</a:t>
            </a:r>
          </a:p>
          <a:p>
            <a:r>
              <a:rPr lang="sv-SE" dirty="0" smtClean="0"/>
              <a:t>Lön: 28 500 kr/mån</a:t>
            </a:r>
          </a:p>
          <a:p>
            <a:r>
              <a:rPr lang="sv-SE" dirty="0" smtClean="0"/>
              <a:t>Privatanställd arbetare</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3587468071"/>
              </p:ext>
            </p:extLst>
          </p:nvPr>
        </p:nvGraphicFramePr>
        <p:xfrm>
          <a:off x="463813" y="2708920"/>
          <a:ext cx="6556459" cy="3114040"/>
        </p:xfrm>
        <a:graphic>
          <a:graphicData uri="http://schemas.openxmlformats.org/drawingml/2006/table">
            <a:tbl>
              <a:tblPr firstRow="1" bandRow="1">
                <a:tableStyleId>{5C22544A-7EE6-4342-B048-85BDC9FD1C3A}</a:tableStyleId>
              </a:tblPr>
              <a:tblGrid>
                <a:gridCol w="1610978"/>
                <a:gridCol w="1201065"/>
                <a:gridCol w="1224136"/>
                <a:gridCol w="1224136"/>
                <a:gridCol w="1296144"/>
              </a:tblGrid>
              <a:tr h="149736">
                <a:tc rowSpan="2">
                  <a:txBody>
                    <a:bodyPr/>
                    <a:lstStyle/>
                    <a:p>
                      <a:r>
                        <a:rPr lang="sv-SE" dirty="0" smtClean="0"/>
                        <a:t>Diagnos</a:t>
                      </a:r>
                      <a:endParaRPr lang="sv-SE" dirty="0"/>
                    </a:p>
                  </a:txBody>
                  <a:tcPr/>
                </a:tc>
                <a:tc gridSpan="4">
                  <a:txBody>
                    <a:bodyPr/>
                    <a:lstStyle/>
                    <a:p>
                      <a:r>
                        <a:rPr lang="sv-SE" dirty="0" smtClean="0"/>
                        <a:t>Ersättning,</a:t>
                      </a:r>
                      <a:r>
                        <a:rPr lang="sv-SE" baseline="0" dirty="0" smtClean="0"/>
                        <a:t> kronor per månad</a:t>
                      </a:r>
                      <a:endParaRPr lang="sv-SE" dirty="0"/>
                    </a:p>
                  </a:txBody>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r>
              <a:tr h="139040">
                <a:tc vMerge="1">
                  <a:txBody>
                    <a:bodyPr/>
                    <a:lstStyle/>
                    <a:p>
                      <a:endParaRPr lang="sv-SE" dirty="0"/>
                    </a:p>
                  </a:txBody>
                  <a:tcPr/>
                </a:tc>
                <a:tc>
                  <a:txBody>
                    <a:bodyPr/>
                    <a:lstStyle/>
                    <a:p>
                      <a:r>
                        <a:rPr lang="sv-SE" dirty="0" smtClean="0"/>
                        <a:t>Dag</a:t>
                      </a:r>
                    </a:p>
                    <a:p>
                      <a:r>
                        <a:rPr lang="sv-SE" dirty="0" smtClean="0"/>
                        <a:t>1 – 30</a:t>
                      </a:r>
                      <a:endParaRPr lang="sv-SE" dirty="0"/>
                    </a:p>
                  </a:txBody>
                  <a:tcPr/>
                </a:tc>
                <a:tc>
                  <a:txBody>
                    <a:bodyPr/>
                    <a:lstStyle/>
                    <a:p>
                      <a:r>
                        <a:rPr lang="sv-SE" dirty="0" smtClean="0"/>
                        <a:t>Dag</a:t>
                      </a:r>
                    </a:p>
                    <a:p>
                      <a:r>
                        <a:rPr lang="sv-SE" dirty="0" smtClean="0"/>
                        <a:t>31 –</a:t>
                      </a:r>
                      <a:r>
                        <a:rPr lang="sv-SE" baseline="0" dirty="0" smtClean="0"/>
                        <a:t> 90</a:t>
                      </a:r>
                      <a:endParaRPr lang="sv-SE" dirty="0"/>
                    </a:p>
                  </a:txBody>
                  <a:tcPr/>
                </a:tc>
                <a:tc>
                  <a:txBody>
                    <a:bodyPr/>
                    <a:lstStyle/>
                    <a:p>
                      <a:r>
                        <a:rPr lang="sv-SE" baseline="0" dirty="0" smtClean="0"/>
                        <a:t>Dag</a:t>
                      </a:r>
                    </a:p>
                    <a:p>
                      <a:r>
                        <a:rPr lang="sv-SE" baseline="0" dirty="0" smtClean="0"/>
                        <a:t>91 –180</a:t>
                      </a:r>
                      <a:endParaRPr lang="sv-SE" dirty="0"/>
                    </a:p>
                  </a:txBody>
                  <a:tcPr/>
                </a:tc>
                <a:tc>
                  <a:txBody>
                    <a:bodyPr/>
                    <a:lstStyle/>
                    <a:p>
                      <a:r>
                        <a:rPr lang="sv-SE" dirty="0" smtClean="0"/>
                        <a:t>Dag</a:t>
                      </a:r>
                    </a:p>
                    <a:p>
                      <a:r>
                        <a:rPr lang="sv-SE" dirty="0" smtClean="0"/>
                        <a:t>181 – 360</a:t>
                      </a:r>
                      <a:endParaRPr lang="sv-SE"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Lätt</a:t>
                      </a:r>
                      <a:r>
                        <a:rPr lang="sv-SE" sz="1600" baseline="0" dirty="0" smtClean="0"/>
                        <a:t> hjärtsvikt (NYHA 2)</a:t>
                      </a:r>
                      <a:endParaRPr lang="sv-SE" sz="1600" dirty="0" smtClean="0"/>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dirty="0"/>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Fraktur</a:t>
                      </a:r>
                      <a:r>
                        <a:rPr lang="sv-SE" sz="1600" baseline="0" dirty="0" smtClean="0"/>
                        <a:t> i ryggrad grupp c</a:t>
                      </a:r>
                      <a:endParaRPr lang="sv-SE" sz="1600" dirty="0" smtClean="0"/>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 AGS</a:t>
                      </a:r>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 Sjuk-</a:t>
                      </a:r>
                      <a:r>
                        <a:rPr lang="sv-SE" sz="1600" baseline="0" dirty="0" smtClean="0"/>
                        <a:t> och efterlevande</a:t>
                      </a:r>
                      <a:endParaRPr lang="sv-SE" sz="1600" dirty="0" smtClean="0"/>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a:p>
                  </a:txBody>
                  <a:tcPr>
                    <a:solidFill>
                      <a:schemeClr val="tx2">
                        <a:lumMod val="20000"/>
                        <a:lumOff val="80000"/>
                      </a:schemeClr>
                    </a:solidFill>
                  </a:tcPr>
                </a:tc>
                <a:tc>
                  <a:txBody>
                    <a:bodyPr/>
                    <a:lstStyle/>
                    <a:p>
                      <a:endParaRPr lang="sv-SE"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107005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Sjukpenning, AGS och medlemsförsäkring - </a:t>
            </a:r>
            <a:r>
              <a:rPr lang="sv-SE" dirty="0"/>
              <a:t>S</a:t>
            </a:r>
            <a:r>
              <a:rPr lang="sv-SE" dirty="0" smtClean="0"/>
              <a:t>juk- och efterlevande</a:t>
            </a:r>
            <a:endParaRPr lang="sv-SE" dirty="0"/>
          </a:p>
        </p:txBody>
      </p:sp>
      <p:sp>
        <p:nvSpPr>
          <p:cNvPr id="3" name="Platshållare för bildnummer 2"/>
          <p:cNvSpPr>
            <a:spLocks noGrp="1"/>
          </p:cNvSpPr>
          <p:nvPr>
            <p:ph type="sldNum" sz="quarter" idx="10"/>
          </p:nvPr>
        </p:nvSpPr>
        <p:spPr/>
        <p:txBody>
          <a:bodyPr/>
          <a:lstStyle/>
          <a:p>
            <a:pPr>
              <a:defRPr/>
            </a:pPr>
            <a:fld id="{78370740-B06D-49F0-A140-A1641135598D}" type="slidenum">
              <a:rPr lang="sv-SE" smtClean="0"/>
              <a:pPr>
                <a:defRPr/>
              </a:pPr>
              <a:t>37</a:t>
            </a:fld>
            <a:r>
              <a:rPr lang="sv-SE" smtClean="0"/>
              <a:t>  Folksam presentation  </a:t>
            </a:r>
            <a:fld id="{B00C1C6B-15B9-48FF-974D-771F91E3C3B2}" type="datetime1">
              <a:rPr lang="sv-SE" smtClean="0"/>
              <a:pPr>
                <a:defRPr/>
              </a:pPr>
              <a:t>2017-03-16</a:t>
            </a:fld>
            <a:r>
              <a:rPr lang="sv-SE" smtClean="0"/>
              <a:t> </a:t>
            </a:r>
            <a:endParaRPr lang="sv-SE"/>
          </a:p>
        </p:txBody>
      </p:sp>
      <p:graphicFrame>
        <p:nvGraphicFramePr>
          <p:cNvPr id="5" name="Tabell 4"/>
          <p:cNvGraphicFramePr>
            <a:graphicFrameLocks noGrp="1"/>
          </p:cNvGraphicFramePr>
          <p:nvPr>
            <p:extLst>
              <p:ext uri="{D42A27DB-BD31-4B8C-83A1-F6EECF244321}">
                <p14:modId xmlns:p14="http://schemas.microsoft.com/office/powerpoint/2010/main" val="3516480178"/>
              </p:ext>
            </p:extLst>
          </p:nvPr>
        </p:nvGraphicFramePr>
        <p:xfrm>
          <a:off x="463813" y="2708920"/>
          <a:ext cx="7492563" cy="3114040"/>
        </p:xfrm>
        <a:graphic>
          <a:graphicData uri="http://schemas.openxmlformats.org/drawingml/2006/table">
            <a:tbl>
              <a:tblPr firstRow="1" bandRow="1">
                <a:tableStyleId>{5C22544A-7EE6-4342-B048-85BDC9FD1C3A}</a:tableStyleId>
              </a:tblPr>
              <a:tblGrid>
                <a:gridCol w="1840987"/>
                <a:gridCol w="1372548"/>
                <a:gridCol w="1398913"/>
                <a:gridCol w="1398913"/>
                <a:gridCol w="1481202"/>
              </a:tblGrid>
              <a:tr h="149736">
                <a:tc rowSpan="2">
                  <a:txBody>
                    <a:bodyPr/>
                    <a:lstStyle/>
                    <a:p>
                      <a:r>
                        <a:rPr lang="sv-SE" dirty="0" smtClean="0"/>
                        <a:t>Diagnos</a:t>
                      </a:r>
                      <a:endParaRPr lang="sv-SE" dirty="0"/>
                    </a:p>
                  </a:txBody>
                  <a:tcPr/>
                </a:tc>
                <a:tc gridSpan="4">
                  <a:txBody>
                    <a:bodyPr/>
                    <a:lstStyle/>
                    <a:p>
                      <a:r>
                        <a:rPr lang="sv-SE" dirty="0" smtClean="0"/>
                        <a:t>Ersättning,</a:t>
                      </a:r>
                      <a:r>
                        <a:rPr lang="sv-SE" baseline="0" dirty="0" smtClean="0"/>
                        <a:t> kronor per månad</a:t>
                      </a:r>
                      <a:endParaRPr lang="sv-SE" dirty="0"/>
                    </a:p>
                  </a:txBody>
                  <a:tcPr/>
                </a:tc>
                <a:tc hMerge="1">
                  <a:txBody>
                    <a:bodyPr/>
                    <a:lstStyle/>
                    <a:p>
                      <a:endParaRPr lang="sv-SE" dirty="0"/>
                    </a:p>
                  </a:txBody>
                  <a:tcPr/>
                </a:tc>
                <a:tc hMerge="1">
                  <a:txBody>
                    <a:bodyPr/>
                    <a:lstStyle/>
                    <a:p>
                      <a:endParaRPr lang="sv-SE" dirty="0"/>
                    </a:p>
                  </a:txBody>
                  <a:tcPr/>
                </a:tc>
                <a:tc hMerge="1">
                  <a:txBody>
                    <a:bodyPr/>
                    <a:lstStyle/>
                    <a:p>
                      <a:endParaRPr lang="sv-SE" dirty="0"/>
                    </a:p>
                  </a:txBody>
                  <a:tcPr/>
                </a:tc>
              </a:tr>
              <a:tr h="139040">
                <a:tc vMerge="1">
                  <a:txBody>
                    <a:bodyPr/>
                    <a:lstStyle/>
                    <a:p>
                      <a:endParaRPr lang="sv-SE" dirty="0"/>
                    </a:p>
                  </a:txBody>
                  <a:tcPr/>
                </a:tc>
                <a:tc>
                  <a:txBody>
                    <a:bodyPr/>
                    <a:lstStyle/>
                    <a:p>
                      <a:r>
                        <a:rPr lang="sv-SE" dirty="0" smtClean="0"/>
                        <a:t>Dag</a:t>
                      </a:r>
                    </a:p>
                    <a:p>
                      <a:r>
                        <a:rPr lang="sv-SE" dirty="0" smtClean="0"/>
                        <a:t>1 – 30</a:t>
                      </a:r>
                      <a:endParaRPr lang="sv-SE" dirty="0"/>
                    </a:p>
                  </a:txBody>
                  <a:tcPr/>
                </a:tc>
                <a:tc>
                  <a:txBody>
                    <a:bodyPr/>
                    <a:lstStyle/>
                    <a:p>
                      <a:r>
                        <a:rPr lang="sv-SE" dirty="0" smtClean="0"/>
                        <a:t>Dag</a:t>
                      </a:r>
                    </a:p>
                    <a:p>
                      <a:r>
                        <a:rPr lang="sv-SE" dirty="0" smtClean="0"/>
                        <a:t>31 –</a:t>
                      </a:r>
                      <a:r>
                        <a:rPr lang="sv-SE" baseline="0" dirty="0" smtClean="0"/>
                        <a:t> 90</a:t>
                      </a:r>
                      <a:endParaRPr lang="sv-SE" dirty="0"/>
                    </a:p>
                  </a:txBody>
                  <a:tcPr/>
                </a:tc>
                <a:tc>
                  <a:txBody>
                    <a:bodyPr/>
                    <a:lstStyle/>
                    <a:p>
                      <a:r>
                        <a:rPr lang="sv-SE" baseline="0" dirty="0" smtClean="0"/>
                        <a:t>Dag</a:t>
                      </a:r>
                    </a:p>
                    <a:p>
                      <a:r>
                        <a:rPr lang="sv-SE" baseline="0" dirty="0" smtClean="0"/>
                        <a:t>91 –180</a:t>
                      </a:r>
                      <a:endParaRPr lang="sv-SE" dirty="0"/>
                    </a:p>
                  </a:txBody>
                  <a:tcPr/>
                </a:tc>
                <a:tc>
                  <a:txBody>
                    <a:bodyPr/>
                    <a:lstStyle/>
                    <a:p>
                      <a:r>
                        <a:rPr lang="sv-SE" dirty="0" smtClean="0"/>
                        <a:t>Dag</a:t>
                      </a:r>
                    </a:p>
                    <a:p>
                      <a:r>
                        <a:rPr lang="sv-SE" dirty="0" smtClean="0"/>
                        <a:t>181 – 360</a:t>
                      </a:r>
                      <a:endParaRPr lang="sv-SE"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Lätt</a:t>
                      </a:r>
                      <a:r>
                        <a:rPr lang="sv-SE" sz="1600" baseline="0" dirty="0" smtClean="0"/>
                        <a:t> hjärtsvikt (NYHA 2)</a:t>
                      </a:r>
                      <a:endParaRPr lang="sv-SE" sz="1600" dirty="0" smtClean="0"/>
                    </a:p>
                  </a:txBody>
                  <a:tcPr>
                    <a:solidFill>
                      <a:schemeClr val="tx2">
                        <a:lumMod val="20000"/>
                        <a:lumOff val="80000"/>
                      </a:schemeClr>
                    </a:solidFill>
                  </a:tcPr>
                </a:tc>
                <a:tc>
                  <a:txBody>
                    <a:bodyPr/>
                    <a:lstStyle/>
                    <a:p>
                      <a:pPr algn="ctr"/>
                      <a:r>
                        <a:rPr lang="sv-SE" dirty="0" smtClean="0"/>
                        <a:t>21 195</a:t>
                      </a:r>
                      <a:endParaRPr lang="sv-SE" dirty="0"/>
                    </a:p>
                  </a:txBody>
                  <a:tcPr>
                    <a:solidFill>
                      <a:schemeClr val="tx2">
                        <a:lumMod val="20000"/>
                        <a:lumOff val="80000"/>
                      </a:schemeClr>
                    </a:solidFill>
                  </a:tcPr>
                </a:tc>
                <a:tc>
                  <a:txBody>
                    <a:bodyPr/>
                    <a:lstStyle/>
                    <a:p>
                      <a:pPr algn="ctr"/>
                      <a:r>
                        <a:rPr lang="sv-SE" dirty="0" smtClean="0"/>
                        <a:t>21 420</a:t>
                      </a:r>
                      <a:endParaRPr lang="sv-SE" dirty="0"/>
                    </a:p>
                  </a:txBody>
                  <a:tcPr>
                    <a:solidFill>
                      <a:schemeClr val="tx2">
                        <a:lumMod val="20000"/>
                        <a:lumOff val="80000"/>
                      </a:schemeClr>
                    </a:solidFill>
                  </a:tcPr>
                </a:tc>
                <a:tc>
                  <a:txBody>
                    <a:bodyPr/>
                    <a:lstStyle/>
                    <a:p>
                      <a:pPr algn="ctr"/>
                      <a:endParaRPr lang="sv-SE" dirty="0"/>
                    </a:p>
                  </a:txBody>
                  <a:tcPr>
                    <a:solidFill>
                      <a:schemeClr val="tx2">
                        <a:lumMod val="20000"/>
                        <a:lumOff val="80000"/>
                      </a:schemeClr>
                    </a:solidFill>
                  </a:tcPr>
                </a:tc>
                <a:tc>
                  <a:txBody>
                    <a:bodyPr/>
                    <a:lstStyle/>
                    <a:p>
                      <a:pPr algn="ctr"/>
                      <a:endParaRPr lang="sv-SE" dirty="0"/>
                    </a:p>
                  </a:txBody>
                  <a:tcPr>
                    <a:solidFill>
                      <a:schemeClr val="tx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Fraktur</a:t>
                      </a:r>
                      <a:r>
                        <a:rPr lang="sv-SE" sz="1600" baseline="0" dirty="0" smtClean="0"/>
                        <a:t> i ryggrad grupp c</a:t>
                      </a:r>
                      <a:endParaRPr lang="sv-SE" sz="1600" dirty="0" smtClean="0"/>
                    </a:p>
                  </a:txBody>
                  <a:tcPr>
                    <a:solidFill>
                      <a:schemeClr val="tx2">
                        <a:lumMod val="20000"/>
                        <a:lumOff val="80000"/>
                      </a:schemeClr>
                    </a:solidFill>
                  </a:tcPr>
                </a:tc>
                <a:tc>
                  <a:txBody>
                    <a:bodyPr/>
                    <a:lstStyle/>
                    <a:p>
                      <a:pPr algn="ctr"/>
                      <a:r>
                        <a:rPr lang="sv-SE" dirty="0" smtClean="0"/>
                        <a:t>21 195</a:t>
                      </a:r>
                      <a:endParaRPr lang="sv-SE" dirty="0"/>
                    </a:p>
                  </a:txBody>
                  <a:tcPr>
                    <a:solidFill>
                      <a:schemeClr val="tx2">
                        <a:lumMod val="20000"/>
                        <a:lumOff val="80000"/>
                      </a:schemeClr>
                    </a:solidFill>
                  </a:tcPr>
                </a:tc>
                <a:tc>
                  <a:txBody>
                    <a:bodyPr/>
                    <a:lstStyle/>
                    <a:p>
                      <a:pPr algn="ctr"/>
                      <a:r>
                        <a:rPr lang="sv-SE" dirty="0" smtClean="0"/>
                        <a:t>21 420</a:t>
                      </a:r>
                      <a:endParaRPr lang="sv-SE" dirty="0"/>
                    </a:p>
                  </a:txBody>
                  <a:tcPr>
                    <a:solidFill>
                      <a:schemeClr val="tx2">
                        <a:lumMod val="20000"/>
                        <a:lumOff val="80000"/>
                      </a:schemeClr>
                    </a:solidFill>
                  </a:tcPr>
                </a:tc>
                <a:tc>
                  <a:txBody>
                    <a:bodyPr/>
                    <a:lstStyle/>
                    <a:p>
                      <a:pPr algn="ctr"/>
                      <a:r>
                        <a:rPr lang="sv-SE" dirty="0" smtClean="0"/>
                        <a:t>21 195</a:t>
                      </a:r>
                      <a:endParaRPr lang="sv-SE" dirty="0"/>
                    </a:p>
                  </a:txBody>
                  <a:tcPr>
                    <a:solidFill>
                      <a:schemeClr val="tx2">
                        <a:lumMod val="20000"/>
                        <a:lumOff val="80000"/>
                      </a:schemeClr>
                    </a:solidFill>
                  </a:tcPr>
                </a:tc>
                <a:tc>
                  <a:txBody>
                    <a:bodyPr/>
                    <a:lstStyle/>
                    <a:p>
                      <a:pPr algn="ctr"/>
                      <a:r>
                        <a:rPr lang="sv-SE" dirty="0" smtClean="0"/>
                        <a:t>21 420</a:t>
                      </a:r>
                      <a:endParaRPr lang="sv-SE" dirty="0"/>
                    </a:p>
                  </a:txBody>
                  <a:tcPr>
                    <a:solidFill>
                      <a:schemeClr val="tx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 AGS</a:t>
                      </a:r>
                    </a:p>
                  </a:txBody>
                  <a:tcPr>
                    <a:solidFill>
                      <a:schemeClr val="tx2">
                        <a:lumMod val="20000"/>
                        <a:lumOff val="80000"/>
                      </a:schemeClr>
                    </a:solidFill>
                  </a:tcPr>
                </a:tc>
                <a:tc>
                  <a:txBody>
                    <a:bodyPr/>
                    <a:lstStyle/>
                    <a:p>
                      <a:pPr algn="ctr"/>
                      <a:r>
                        <a:rPr lang="sv-SE" dirty="0" smtClean="0"/>
                        <a:t>2</a:t>
                      </a:r>
                      <a:r>
                        <a:rPr lang="sv-SE" baseline="0" dirty="0" smtClean="0"/>
                        <a:t> 670</a:t>
                      </a:r>
                      <a:endParaRPr lang="sv-SE" dirty="0"/>
                    </a:p>
                  </a:txBody>
                  <a:tcPr>
                    <a:solidFill>
                      <a:schemeClr val="tx2">
                        <a:lumMod val="20000"/>
                        <a:lumOff val="80000"/>
                      </a:schemeClr>
                    </a:solidFill>
                  </a:tcPr>
                </a:tc>
                <a:tc>
                  <a:txBody>
                    <a:bodyPr/>
                    <a:lstStyle/>
                    <a:p>
                      <a:pPr algn="ctr"/>
                      <a:r>
                        <a:rPr lang="sv-SE" dirty="0" smtClean="0"/>
                        <a:t>2 670</a:t>
                      </a:r>
                      <a:endParaRPr lang="sv-SE" dirty="0"/>
                    </a:p>
                  </a:txBody>
                  <a:tcPr>
                    <a:solidFill>
                      <a:schemeClr val="tx2">
                        <a:lumMod val="20000"/>
                        <a:lumOff val="80000"/>
                      </a:schemeClr>
                    </a:solidFill>
                  </a:tcPr>
                </a:tc>
                <a:tc>
                  <a:txBody>
                    <a:bodyPr/>
                    <a:lstStyle/>
                    <a:p>
                      <a:pPr algn="ctr"/>
                      <a:r>
                        <a:rPr lang="sv-SE" dirty="0" smtClean="0"/>
                        <a:t>2</a:t>
                      </a:r>
                      <a:r>
                        <a:rPr lang="sv-SE" baseline="0" dirty="0" smtClean="0"/>
                        <a:t> 670</a:t>
                      </a:r>
                      <a:endParaRPr lang="sv-SE" dirty="0"/>
                    </a:p>
                  </a:txBody>
                  <a:tcPr>
                    <a:solidFill>
                      <a:schemeClr val="tx2">
                        <a:lumMod val="20000"/>
                        <a:lumOff val="80000"/>
                      </a:schemeClr>
                    </a:solidFill>
                  </a:tcPr>
                </a:tc>
                <a:tc>
                  <a:txBody>
                    <a:bodyPr/>
                    <a:lstStyle/>
                    <a:p>
                      <a:pPr algn="ctr"/>
                      <a:r>
                        <a:rPr lang="sv-SE" dirty="0" smtClean="0"/>
                        <a:t>2 670</a:t>
                      </a:r>
                      <a:endParaRPr lang="sv-SE" dirty="0"/>
                    </a:p>
                  </a:txBody>
                  <a:tcPr>
                    <a:solidFill>
                      <a:schemeClr val="tx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smtClean="0"/>
                        <a:t>+ Sjuk-</a:t>
                      </a:r>
                      <a:r>
                        <a:rPr lang="sv-SE" sz="1600" baseline="0" dirty="0" smtClean="0"/>
                        <a:t> och efterlevande</a:t>
                      </a:r>
                      <a:endParaRPr lang="sv-SE" sz="1600" dirty="0" smtClean="0"/>
                    </a:p>
                  </a:txBody>
                  <a:tcPr>
                    <a:solidFill>
                      <a:schemeClr val="tx2">
                        <a:lumMod val="20000"/>
                        <a:lumOff val="80000"/>
                      </a:schemeClr>
                    </a:solidFill>
                  </a:tcPr>
                </a:tc>
                <a:tc>
                  <a:txBody>
                    <a:bodyPr/>
                    <a:lstStyle/>
                    <a:p>
                      <a:pPr algn="ctr"/>
                      <a:endParaRPr lang="sv-SE" dirty="0"/>
                    </a:p>
                  </a:txBody>
                  <a:tcPr>
                    <a:solidFill>
                      <a:schemeClr val="tx2">
                        <a:lumMod val="20000"/>
                        <a:lumOff val="80000"/>
                      </a:schemeClr>
                    </a:solidFill>
                  </a:tcPr>
                </a:tc>
                <a:tc>
                  <a:txBody>
                    <a:bodyPr/>
                    <a:lstStyle/>
                    <a:p>
                      <a:pPr algn="ctr"/>
                      <a:endParaRPr lang="sv-SE" dirty="0"/>
                    </a:p>
                  </a:txBody>
                  <a:tcPr>
                    <a:solidFill>
                      <a:schemeClr val="tx2">
                        <a:lumMod val="20000"/>
                        <a:lumOff val="80000"/>
                      </a:schemeClr>
                    </a:solidFill>
                  </a:tcPr>
                </a:tc>
                <a:tc>
                  <a:txBody>
                    <a:bodyPr/>
                    <a:lstStyle/>
                    <a:p>
                      <a:pPr algn="ctr"/>
                      <a:r>
                        <a:rPr lang="sv-SE" dirty="0" smtClean="0"/>
                        <a:t>1 800</a:t>
                      </a:r>
                      <a:endParaRPr lang="sv-SE" dirty="0"/>
                    </a:p>
                  </a:txBody>
                  <a:tcPr>
                    <a:solidFill>
                      <a:schemeClr val="tx2">
                        <a:lumMod val="20000"/>
                        <a:lumOff val="80000"/>
                      </a:schemeClr>
                    </a:solidFill>
                  </a:tcPr>
                </a:tc>
                <a:tc>
                  <a:txBody>
                    <a:bodyPr/>
                    <a:lstStyle/>
                    <a:p>
                      <a:pPr algn="ctr"/>
                      <a:r>
                        <a:rPr lang="sv-SE" dirty="0" smtClean="0"/>
                        <a:t>1 800</a:t>
                      </a:r>
                      <a:endParaRPr lang="sv-SE" dirty="0"/>
                    </a:p>
                  </a:txBody>
                  <a:tcPr>
                    <a:solidFill>
                      <a:schemeClr val="tx2">
                        <a:lumMod val="20000"/>
                        <a:lumOff val="80000"/>
                      </a:schemeClr>
                    </a:solidFill>
                  </a:tcPr>
                </a:tc>
              </a:tr>
            </a:tbl>
          </a:graphicData>
        </a:graphic>
      </p:graphicFrame>
      <p:sp>
        <p:nvSpPr>
          <p:cNvPr id="4" name="textruta 3"/>
          <p:cNvSpPr txBox="1"/>
          <p:nvPr/>
        </p:nvSpPr>
        <p:spPr>
          <a:xfrm>
            <a:off x="463812" y="1345981"/>
            <a:ext cx="2956060" cy="923330"/>
          </a:xfrm>
          <a:prstGeom prst="rect">
            <a:avLst/>
          </a:prstGeom>
          <a:noFill/>
        </p:spPr>
        <p:txBody>
          <a:bodyPr wrap="square" rtlCol="0">
            <a:spAutoFit/>
          </a:bodyPr>
          <a:lstStyle/>
          <a:p>
            <a:r>
              <a:rPr lang="sv-SE" dirty="0" smtClean="0"/>
              <a:t>Förutsättningar:</a:t>
            </a:r>
          </a:p>
          <a:p>
            <a:r>
              <a:rPr lang="sv-SE" dirty="0" smtClean="0"/>
              <a:t>Lön: 28 500 kr/mån</a:t>
            </a:r>
          </a:p>
          <a:p>
            <a:r>
              <a:rPr lang="sv-SE" dirty="0" smtClean="0"/>
              <a:t>Privatanställd arbetare</a:t>
            </a:r>
          </a:p>
        </p:txBody>
      </p:sp>
    </p:spTree>
    <p:extLst>
      <p:ext uri="{BB962C8B-B14F-4D97-AF65-F5344CB8AC3E}">
        <p14:creationId xmlns:p14="http://schemas.microsoft.com/office/powerpoint/2010/main" val="943166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Använd alla möjligheter</a:t>
            </a:r>
            <a:br>
              <a:rPr lang="sv-SE" dirty="0" smtClean="0"/>
            </a:br>
            <a:r>
              <a:rPr lang="sv-SE" dirty="0" smtClean="0"/>
              <a:t>som kan göra arbetslivet friskare</a:t>
            </a:r>
            <a:endParaRPr lang="sv-SE" dirty="0"/>
          </a:p>
        </p:txBody>
      </p:sp>
      <p:sp>
        <p:nvSpPr>
          <p:cNvPr id="4" name="Platshållare för innehåll 3"/>
          <p:cNvSpPr>
            <a:spLocks noGrp="1"/>
          </p:cNvSpPr>
          <p:nvPr>
            <p:ph idx="1"/>
          </p:nvPr>
        </p:nvSpPr>
        <p:spPr/>
        <p:txBody>
          <a:bodyPr/>
          <a:lstStyle/>
          <a:p>
            <a:r>
              <a:rPr lang="sv-SE" dirty="0" smtClean="0"/>
              <a:t>Förebyggande sjukpenning.</a:t>
            </a:r>
          </a:p>
          <a:p>
            <a:r>
              <a:rPr lang="sv-SE" dirty="0" smtClean="0"/>
              <a:t>Sjuklöneperioden – pröva arbetsförmågan och omplacering.</a:t>
            </a:r>
          </a:p>
          <a:p>
            <a:r>
              <a:rPr lang="sv-SE" dirty="0" smtClean="0"/>
              <a:t>Utredningsstöd från FK.</a:t>
            </a:r>
          </a:p>
          <a:p>
            <a:r>
              <a:rPr lang="sv-SE" dirty="0" smtClean="0"/>
              <a:t>Arbetsplatsnära stöd till arbetsgivaren från FK.</a:t>
            </a:r>
          </a:p>
          <a:p>
            <a:r>
              <a:rPr lang="sv-SE" dirty="0" smtClean="0"/>
              <a:t>AGS-fonden och Sunt liv.</a:t>
            </a:r>
          </a:p>
          <a:p>
            <a:r>
              <a:rPr lang="sv-SE" dirty="0" smtClean="0"/>
              <a:t>Håll kontakt och stöd medlemmar som är sjukskrivna.</a:t>
            </a:r>
          </a:p>
          <a:p>
            <a:endParaRPr lang="sv-SE" dirty="0" smtClean="0"/>
          </a:p>
          <a:p>
            <a:endParaRPr lang="sv-SE" dirty="0"/>
          </a:p>
        </p:txBody>
      </p:sp>
      <p:sp>
        <p:nvSpPr>
          <p:cNvPr id="3" name="Platshållare för bildnummer 2"/>
          <p:cNvSpPr>
            <a:spLocks noGrp="1"/>
          </p:cNvSpPr>
          <p:nvPr>
            <p:ph type="sldNum" sz="quarter" idx="12"/>
          </p:nvPr>
        </p:nvSpPr>
        <p:spPr/>
        <p:txBody>
          <a:bodyPr/>
          <a:lstStyle/>
          <a:p>
            <a:pPr>
              <a:defRPr/>
            </a:pPr>
            <a:fld id="{78370740-B06D-49F0-A140-A1641135598D}" type="slidenum">
              <a:rPr lang="sv-SE" smtClean="0"/>
              <a:pPr>
                <a:defRPr/>
              </a:pPr>
              <a:t>38</a:t>
            </a:fld>
            <a:r>
              <a:rPr lang="sv-SE" smtClean="0"/>
              <a:t>  Folksam presentation  </a:t>
            </a:r>
            <a:fld id="{B00C1C6B-15B9-48FF-974D-771F91E3C3B2}" type="datetime1">
              <a:rPr lang="sv-SE" smtClean="0"/>
              <a:pPr>
                <a:defRPr/>
              </a:pPr>
              <a:t>2017-03-16</a:t>
            </a:fld>
            <a:r>
              <a:rPr lang="sv-SE" smtClean="0"/>
              <a:t> </a:t>
            </a:r>
            <a:endParaRPr lang="sv-SE"/>
          </a:p>
        </p:txBody>
      </p:sp>
    </p:spTree>
    <p:extLst>
      <p:ext uri="{BB962C8B-B14F-4D97-AF65-F5344CB8AC3E}">
        <p14:creationId xmlns:p14="http://schemas.microsoft.com/office/powerpoint/2010/main" val="848024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har hänt de senaste 15 åren </a:t>
            </a:r>
            <a:r>
              <a:rPr lang="sv-SE" smtClean="0"/>
              <a:t>på </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4256107839"/>
              </p:ext>
            </p:extLst>
          </p:nvPr>
        </p:nvGraphicFramePr>
        <p:xfrm>
          <a:off x="431800" y="980728"/>
          <a:ext cx="8280399" cy="4879246"/>
        </p:xfrm>
        <a:graphic>
          <a:graphicData uri="http://schemas.openxmlformats.org/drawingml/2006/table">
            <a:tbl>
              <a:tblPr firstRow="1" bandRow="1">
                <a:tableStyleId>{5C22544A-7EE6-4342-B048-85BDC9FD1C3A}</a:tableStyleId>
              </a:tblPr>
              <a:tblGrid>
                <a:gridCol w="2760133"/>
                <a:gridCol w="2760133"/>
                <a:gridCol w="2760133"/>
              </a:tblGrid>
              <a:tr h="620430">
                <a:tc>
                  <a:txBody>
                    <a:bodyPr/>
                    <a:lstStyle/>
                    <a:p>
                      <a:endParaRPr lang="sv-SE" dirty="0"/>
                    </a:p>
                  </a:txBody>
                  <a:tcPr/>
                </a:tc>
                <a:tc>
                  <a:txBody>
                    <a:bodyPr/>
                    <a:lstStyle/>
                    <a:p>
                      <a:pPr algn="ctr"/>
                      <a:r>
                        <a:rPr lang="sv-SE" dirty="0" smtClean="0"/>
                        <a:t>2002</a:t>
                      </a:r>
                      <a:endParaRPr lang="sv-SE" dirty="0"/>
                    </a:p>
                  </a:txBody>
                  <a:tcPr/>
                </a:tc>
                <a:tc>
                  <a:txBody>
                    <a:bodyPr/>
                    <a:lstStyle/>
                    <a:p>
                      <a:pPr algn="ctr"/>
                      <a:r>
                        <a:rPr lang="sv-SE" dirty="0" smtClean="0"/>
                        <a:t>2017</a:t>
                      </a:r>
                      <a:endParaRPr lang="sv-SE" dirty="0"/>
                    </a:p>
                  </a:txBody>
                  <a:tcPr/>
                </a:tc>
              </a:tr>
              <a:tr h="532352">
                <a:tc>
                  <a:txBody>
                    <a:bodyPr/>
                    <a:lstStyle/>
                    <a:p>
                      <a:r>
                        <a:rPr lang="sv-SE" dirty="0" smtClean="0"/>
                        <a:t>Sjukpenningtalet</a:t>
                      </a:r>
                      <a:endParaRPr lang="sv-SE" dirty="0"/>
                    </a:p>
                  </a:txBody>
                  <a:tcPr/>
                </a:tc>
                <a:tc>
                  <a:txBody>
                    <a:bodyPr/>
                    <a:lstStyle/>
                    <a:p>
                      <a:pPr algn="ctr"/>
                      <a:r>
                        <a:rPr lang="sv-SE" dirty="0" smtClean="0"/>
                        <a:t>18,6 dagar</a:t>
                      </a:r>
                      <a:endParaRPr lang="sv-SE" dirty="0"/>
                    </a:p>
                  </a:txBody>
                  <a:tcPr/>
                </a:tc>
                <a:tc>
                  <a:txBody>
                    <a:bodyPr/>
                    <a:lstStyle/>
                    <a:p>
                      <a:pPr algn="ctr"/>
                      <a:r>
                        <a:rPr lang="sv-SE" dirty="0" smtClean="0"/>
                        <a:t>10,7 dagar</a:t>
                      </a:r>
                      <a:endParaRPr lang="sv-SE" dirty="0"/>
                    </a:p>
                  </a:txBody>
                  <a:tcPr/>
                </a:tc>
              </a:tr>
              <a:tr h="532352">
                <a:tc>
                  <a:txBody>
                    <a:bodyPr/>
                    <a:lstStyle/>
                    <a:p>
                      <a:r>
                        <a:rPr lang="sv-SE" dirty="0" smtClean="0"/>
                        <a:t>Ohälsotalet</a:t>
                      </a:r>
                      <a:endParaRPr lang="sv-SE" dirty="0"/>
                    </a:p>
                  </a:txBody>
                  <a:tcPr/>
                </a:tc>
                <a:tc>
                  <a:txBody>
                    <a:bodyPr/>
                    <a:lstStyle/>
                    <a:p>
                      <a:pPr algn="ctr"/>
                      <a:r>
                        <a:rPr lang="sv-SE" dirty="0" smtClean="0"/>
                        <a:t>43 dagar</a:t>
                      </a:r>
                      <a:endParaRPr lang="sv-SE" dirty="0"/>
                    </a:p>
                  </a:txBody>
                  <a:tcPr/>
                </a:tc>
                <a:tc>
                  <a:txBody>
                    <a:bodyPr/>
                    <a:lstStyle/>
                    <a:p>
                      <a:pPr algn="ctr"/>
                      <a:r>
                        <a:rPr lang="sv-SE" dirty="0" smtClean="0"/>
                        <a:t>27 dagar</a:t>
                      </a:r>
                      <a:endParaRPr lang="sv-SE" dirty="0"/>
                    </a:p>
                  </a:txBody>
                  <a:tcPr/>
                </a:tc>
              </a:tr>
              <a:tr h="532352">
                <a:tc>
                  <a:txBody>
                    <a:bodyPr/>
                    <a:lstStyle/>
                    <a:p>
                      <a:r>
                        <a:rPr lang="sv-SE" dirty="0" smtClean="0"/>
                        <a:t>Allvarliga arbetsskador</a:t>
                      </a:r>
                      <a:endParaRPr lang="sv-SE" dirty="0"/>
                    </a:p>
                  </a:txBody>
                  <a:tcPr/>
                </a:tc>
                <a:tc>
                  <a:txBody>
                    <a:bodyPr/>
                    <a:lstStyle/>
                    <a:p>
                      <a:pPr algn="ctr"/>
                      <a:r>
                        <a:rPr lang="sv-SE" dirty="0" smtClean="0"/>
                        <a:t>65 000</a:t>
                      </a:r>
                      <a:endParaRPr lang="sv-SE" dirty="0"/>
                    </a:p>
                  </a:txBody>
                  <a:tcPr/>
                </a:tc>
                <a:tc>
                  <a:txBody>
                    <a:bodyPr/>
                    <a:lstStyle/>
                    <a:p>
                      <a:pPr algn="ctr"/>
                      <a:r>
                        <a:rPr lang="sv-SE" dirty="0" smtClean="0"/>
                        <a:t>44 000 (2015)</a:t>
                      </a:r>
                      <a:endParaRPr lang="sv-SE" dirty="0"/>
                    </a:p>
                  </a:txBody>
                  <a:tcPr/>
                </a:tc>
              </a:tr>
              <a:tr h="532352">
                <a:tc>
                  <a:txBody>
                    <a:bodyPr/>
                    <a:lstStyle/>
                    <a:p>
                      <a:r>
                        <a:rPr lang="sv-SE" dirty="0" smtClean="0"/>
                        <a:t>Dödsolyckor</a:t>
                      </a:r>
                      <a:r>
                        <a:rPr lang="sv-SE" baseline="0" dirty="0" smtClean="0"/>
                        <a:t> i arbetslivet</a:t>
                      </a:r>
                      <a:endParaRPr lang="sv-SE" dirty="0"/>
                    </a:p>
                  </a:txBody>
                  <a:tcPr/>
                </a:tc>
                <a:tc>
                  <a:txBody>
                    <a:bodyPr/>
                    <a:lstStyle/>
                    <a:p>
                      <a:pPr algn="ctr"/>
                      <a:r>
                        <a:rPr lang="sv-SE" dirty="0" smtClean="0"/>
                        <a:t>46</a:t>
                      </a:r>
                      <a:endParaRPr lang="sv-SE" dirty="0"/>
                    </a:p>
                  </a:txBody>
                  <a:tcPr/>
                </a:tc>
                <a:tc>
                  <a:txBody>
                    <a:bodyPr/>
                    <a:lstStyle/>
                    <a:p>
                      <a:pPr algn="ctr"/>
                      <a:r>
                        <a:rPr lang="sv-SE" dirty="0" smtClean="0"/>
                        <a:t>34 (2015)</a:t>
                      </a:r>
                      <a:endParaRPr lang="sv-SE" dirty="0"/>
                    </a:p>
                  </a:txBody>
                  <a:tcPr/>
                </a:tc>
              </a:tr>
              <a:tr h="532352">
                <a:tc>
                  <a:txBody>
                    <a:bodyPr/>
                    <a:lstStyle/>
                    <a:p>
                      <a:r>
                        <a:rPr lang="sv-SE" dirty="0" smtClean="0"/>
                        <a:t>Mår</a:t>
                      </a:r>
                      <a:r>
                        <a:rPr lang="sv-SE" baseline="0" dirty="0" smtClean="0"/>
                        <a:t> bra</a:t>
                      </a:r>
                      <a:endParaRPr lang="sv-SE" dirty="0"/>
                    </a:p>
                  </a:txBody>
                  <a:tcPr/>
                </a:tc>
                <a:tc>
                  <a:txBody>
                    <a:bodyPr/>
                    <a:lstStyle/>
                    <a:p>
                      <a:pPr algn="ctr"/>
                      <a:r>
                        <a:rPr lang="sv-SE" dirty="0" smtClean="0"/>
                        <a:t>75 %</a:t>
                      </a:r>
                      <a:endParaRPr lang="sv-SE" dirty="0"/>
                    </a:p>
                  </a:txBody>
                  <a:tcPr/>
                </a:tc>
                <a:tc>
                  <a:txBody>
                    <a:bodyPr/>
                    <a:lstStyle/>
                    <a:p>
                      <a:pPr algn="ctr"/>
                      <a:r>
                        <a:rPr lang="sv-SE" dirty="0" smtClean="0"/>
                        <a:t>78 %</a:t>
                      </a:r>
                      <a:endParaRPr lang="sv-SE" dirty="0"/>
                    </a:p>
                  </a:txBody>
                  <a:tcPr/>
                </a:tc>
              </a:tr>
              <a:tr h="532352">
                <a:tc>
                  <a:txBody>
                    <a:bodyPr/>
                    <a:lstStyle/>
                    <a:p>
                      <a:r>
                        <a:rPr lang="sv-SE" dirty="0" smtClean="0"/>
                        <a:t>Medellivslängd</a:t>
                      </a:r>
                      <a:endParaRPr lang="sv-SE" dirty="0"/>
                    </a:p>
                  </a:txBody>
                  <a:tcPr/>
                </a:tc>
                <a:tc>
                  <a:txBody>
                    <a:bodyPr/>
                    <a:lstStyle/>
                    <a:p>
                      <a:pPr algn="ctr"/>
                      <a:r>
                        <a:rPr lang="sv-SE" dirty="0" smtClean="0"/>
                        <a:t>78 år män</a:t>
                      </a:r>
                      <a:r>
                        <a:rPr lang="sv-SE" baseline="0" dirty="0" smtClean="0"/>
                        <a:t>/</a:t>
                      </a:r>
                      <a:r>
                        <a:rPr lang="sv-SE" dirty="0" smtClean="0"/>
                        <a:t>82</a:t>
                      </a:r>
                      <a:r>
                        <a:rPr lang="sv-SE" baseline="0" dirty="0" smtClean="0"/>
                        <a:t> </a:t>
                      </a:r>
                      <a:r>
                        <a:rPr lang="sv-SE" dirty="0" smtClean="0"/>
                        <a:t>år kvinnor</a:t>
                      </a:r>
                      <a:endParaRPr lang="sv-SE" dirty="0"/>
                    </a:p>
                  </a:txBody>
                  <a:tcPr/>
                </a:tc>
                <a:tc>
                  <a:txBody>
                    <a:bodyPr/>
                    <a:lstStyle/>
                    <a:p>
                      <a:pPr algn="ctr"/>
                      <a:r>
                        <a:rPr lang="sv-SE" dirty="0" smtClean="0"/>
                        <a:t>80 år män/84 år kvinnor</a:t>
                      </a:r>
                      <a:endParaRPr lang="sv-SE" dirty="0"/>
                    </a:p>
                  </a:txBody>
                  <a:tcPr/>
                </a:tc>
              </a:tr>
              <a:tr h="532352">
                <a:tc>
                  <a:txBody>
                    <a:bodyPr/>
                    <a:lstStyle/>
                    <a:p>
                      <a:r>
                        <a:rPr lang="sv-SE" dirty="0" smtClean="0"/>
                        <a:t>Besvär av ångest, oro</a:t>
                      </a:r>
                      <a:endParaRPr lang="sv-SE" dirty="0"/>
                    </a:p>
                  </a:txBody>
                  <a:tcPr/>
                </a:tc>
                <a:tc>
                  <a:txBody>
                    <a:bodyPr/>
                    <a:lstStyle/>
                    <a:p>
                      <a:pPr algn="ctr"/>
                      <a:r>
                        <a:rPr lang="sv-SE" dirty="0" smtClean="0"/>
                        <a:t>21 %</a:t>
                      </a:r>
                      <a:endParaRPr lang="sv-SE" dirty="0"/>
                    </a:p>
                  </a:txBody>
                  <a:tcPr/>
                </a:tc>
                <a:tc>
                  <a:txBody>
                    <a:bodyPr/>
                    <a:lstStyle/>
                    <a:p>
                      <a:pPr algn="ctr"/>
                      <a:r>
                        <a:rPr lang="sv-SE" dirty="0" smtClean="0"/>
                        <a:t>23 %</a:t>
                      </a:r>
                      <a:endParaRPr lang="sv-SE" dirty="0"/>
                    </a:p>
                  </a:txBody>
                  <a:tcPr>
                    <a:noFill/>
                  </a:tcPr>
                </a:tc>
              </a:tr>
              <a:tr h="532352">
                <a:tc>
                  <a:txBody>
                    <a:bodyPr/>
                    <a:lstStyle/>
                    <a:p>
                      <a:r>
                        <a:rPr lang="sv-SE" dirty="0" smtClean="0"/>
                        <a:t>BMI</a:t>
                      </a:r>
                      <a:r>
                        <a:rPr lang="sv-SE" baseline="0" dirty="0" smtClean="0"/>
                        <a:t> &gt; 30,0</a:t>
                      </a:r>
                      <a:endParaRPr lang="sv-SE" dirty="0"/>
                    </a:p>
                  </a:txBody>
                  <a:tcPr/>
                </a:tc>
                <a:tc>
                  <a:txBody>
                    <a:bodyPr/>
                    <a:lstStyle/>
                    <a:p>
                      <a:pPr algn="ctr"/>
                      <a:r>
                        <a:rPr lang="sv-SE" dirty="0" smtClean="0"/>
                        <a:t>10 %</a:t>
                      </a:r>
                      <a:endParaRPr lang="sv-SE" dirty="0"/>
                    </a:p>
                  </a:txBody>
                  <a:tcPr/>
                </a:tc>
                <a:tc>
                  <a:txBody>
                    <a:bodyPr/>
                    <a:lstStyle/>
                    <a:p>
                      <a:pPr algn="ctr"/>
                      <a:r>
                        <a:rPr lang="sv-SE" dirty="0" smtClean="0"/>
                        <a:t>12 %</a:t>
                      </a:r>
                      <a:endParaRPr lang="sv-SE" dirty="0"/>
                    </a:p>
                  </a:txBody>
                  <a:tcPr>
                    <a:solidFill>
                      <a:schemeClr val="tx2">
                        <a:lumMod val="20000"/>
                        <a:lumOff val="80000"/>
                      </a:schemeClr>
                    </a:solidFill>
                  </a:tcPr>
                </a:tc>
              </a:tr>
            </a:tbl>
          </a:graphicData>
        </a:graphic>
      </p:graphicFrame>
      <p:sp>
        <p:nvSpPr>
          <p:cNvPr id="4" name="Platshållare för bildnummer 3"/>
          <p:cNvSpPr>
            <a:spLocks noGrp="1"/>
          </p:cNvSpPr>
          <p:nvPr>
            <p:ph type="sldNum" sz="quarter" idx="12"/>
          </p:nvPr>
        </p:nvSpPr>
        <p:spPr/>
        <p:txBody>
          <a:bodyPr/>
          <a:lstStyle/>
          <a:p>
            <a:fld id="{9C77FE8C-F1C2-4836-9107-962F8D87D201}" type="slidenum">
              <a:rPr lang="sv-SE" smtClean="0"/>
              <a:pPr/>
              <a:t>4</a:t>
            </a:fld>
            <a:endParaRPr lang="sv-SE"/>
          </a:p>
        </p:txBody>
      </p:sp>
    </p:spTree>
    <p:extLst>
      <p:ext uri="{BB962C8B-B14F-4D97-AF65-F5344CB8AC3E}">
        <p14:creationId xmlns:p14="http://schemas.microsoft.com/office/powerpoint/2010/main" val="3858968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Sjukfrånvaron fortfarande låg</a:t>
            </a:r>
            <a:endParaRPr lang="sv-SE" dirty="0"/>
          </a:p>
        </p:txBody>
      </p:sp>
      <p:sp>
        <p:nvSpPr>
          <p:cNvPr id="4" name="Platshållare för bildnummer 3"/>
          <p:cNvSpPr>
            <a:spLocks noGrp="1"/>
          </p:cNvSpPr>
          <p:nvPr>
            <p:ph type="sldNum" sz="quarter" idx="12"/>
          </p:nvPr>
        </p:nvSpPr>
        <p:spPr/>
        <p:txBody>
          <a:bodyPr/>
          <a:lstStyle/>
          <a:p>
            <a:fld id="{9C77FE8C-F1C2-4836-9107-962F8D87D201}" type="slidenum">
              <a:rPr lang="sv-SE" smtClean="0"/>
              <a:pPr/>
              <a:t>5</a:t>
            </a:fld>
            <a:endParaRPr lang="sv-SE"/>
          </a:p>
        </p:txBody>
      </p:sp>
      <p:graphicFrame>
        <p:nvGraphicFramePr>
          <p:cNvPr id="5" name="Platshållare för innehåll 4"/>
          <p:cNvGraphicFramePr>
            <a:graphicFrameLocks noGrp="1"/>
          </p:cNvGraphicFramePr>
          <p:nvPr>
            <p:ph idx="1"/>
            <p:extLst/>
          </p:nvPr>
        </p:nvGraphicFramePr>
        <p:xfrm>
          <a:off x="431800" y="1844675"/>
          <a:ext cx="8280400" cy="4213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4117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Både aktivitets- och sjukersättning minskar</a:t>
            </a:r>
            <a:endParaRPr lang="sv-SE" dirty="0"/>
          </a:p>
        </p:txBody>
      </p:sp>
      <p:sp>
        <p:nvSpPr>
          <p:cNvPr id="4" name="Platshållare för bildnummer 3"/>
          <p:cNvSpPr>
            <a:spLocks noGrp="1"/>
          </p:cNvSpPr>
          <p:nvPr>
            <p:ph type="sldNum" sz="quarter" idx="12"/>
          </p:nvPr>
        </p:nvSpPr>
        <p:spPr/>
        <p:txBody>
          <a:bodyPr/>
          <a:lstStyle/>
          <a:p>
            <a:fld id="{9C77FE8C-F1C2-4836-9107-962F8D87D201}" type="slidenum">
              <a:rPr lang="sv-SE" smtClean="0"/>
              <a:pPr/>
              <a:t>6</a:t>
            </a:fld>
            <a:endParaRPr lang="sv-SE"/>
          </a:p>
        </p:txBody>
      </p:sp>
      <p:graphicFrame>
        <p:nvGraphicFramePr>
          <p:cNvPr id="5" name="Platshållare för innehåll 4"/>
          <p:cNvGraphicFramePr>
            <a:graphicFrameLocks noGrp="1"/>
          </p:cNvGraphicFramePr>
          <p:nvPr>
            <p:ph idx="1"/>
          </p:nvPr>
        </p:nvGraphicFramePr>
        <p:xfrm>
          <a:off x="431800" y="1844675"/>
          <a:ext cx="8280400" cy="4213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0254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Socialförsäkringarna är en kassako för staten</a:t>
            </a:r>
            <a:endParaRPr lang="sv-SE" dirty="0"/>
          </a:p>
        </p:txBody>
      </p:sp>
      <p:sp>
        <p:nvSpPr>
          <p:cNvPr id="4" name="Platshållare för bildnummer 3"/>
          <p:cNvSpPr>
            <a:spLocks noGrp="1"/>
          </p:cNvSpPr>
          <p:nvPr>
            <p:ph type="sldNum" sz="quarter" idx="10"/>
          </p:nvPr>
        </p:nvSpPr>
        <p:spPr/>
        <p:txBody>
          <a:bodyPr/>
          <a:lstStyle/>
          <a:p>
            <a:fld id="{9C77FE8C-F1C2-4836-9107-962F8D87D201}" type="slidenum">
              <a:rPr lang="sv-SE" smtClean="0"/>
              <a:pPr/>
              <a:t>7</a:t>
            </a:fld>
            <a:endParaRPr lang="sv-SE"/>
          </a:p>
        </p:txBody>
      </p:sp>
      <p:graphicFrame>
        <p:nvGraphicFramePr>
          <p:cNvPr id="6" name="Tabell 5"/>
          <p:cNvGraphicFramePr>
            <a:graphicFrameLocks noGrp="1"/>
          </p:cNvGraphicFramePr>
          <p:nvPr>
            <p:extLst>
              <p:ext uri="{D42A27DB-BD31-4B8C-83A1-F6EECF244321}">
                <p14:modId xmlns:p14="http://schemas.microsoft.com/office/powerpoint/2010/main" val="3731334702"/>
              </p:ext>
            </p:extLst>
          </p:nvPr>
        </p:nvGraphicFramePr>
        <p:xfrm>
          <a:off x="323528" y="1096804"/>
          <a:ext cx="8136903" cy="4615408"/>
        </p:xfrm>
        <a:graphic>
          <a:graphicData uri="http://schemas.openxmlformats.org/drawingml/2006/table">
            <a:tbl>
              <a:tblPr>
                <a:tableStyleId>{5C22544A-7EE6-4342-B048-85BDC9FD1C3A}</a:tableStyleId>
              </a:tblPr>
              <a:tblGrid>
                <a:gridCol w="684013"/>
                <a:gridCol w="1188195"/>
                <a:gridCol w="1008112"/>
                <a:gridCol w="1166756"/>
                <a:gridCol w="1065492"/>
                <a:gridCol w="1152128"/>
                <a:gridCol w="1188194"/>
                <a:gridCol w="684013"/>
              </a:tblGrid>
              <a:tr h="1600308">
                <a:tc>
                  <a:txBody>
                    <a:bodyPr/>
                    <a:lstStyle/>
                    <a:p>
                      <a:pPr algn="l" fontAlgn="b"/>
                      <a:r>
                        <a:rPr lang="sv-SE" sz="1600" b="0" u="none" strike="noStrike" dirty="0">
                          <a:effectLst/>
                        </a:rPr>
                        <a:t>År</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sv-SE" sz="1400" b="0" u="none" strike="noStrike" dirty="0" smtClean="0">
                          <a:effectLst/>
                        </a:rPr>
                        <a:t>Sjuk-                       försäkringen</a:t>
                      </a:r>
                      <a:endParaRPr lang="sv-SE"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sv-SE" sz="1400" b="0" u="none" strike="noStrike" dirty="0" smtClean="0">
                          <a:effectLst/>
                        </a:rPr>
                        <a:t>Efter-levande-pension</a:t>
                      </a:r>
                      <a:endParaRPr lang="sv-SE"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sv-SE" sz="1400" b="0" u="none" strike="noStrike" dirty="0">
                          <a:effectLst/>
                        </a:rPr>
                        <a:t>Föräldra-försäkringen</a:t>
                      </a:r>
                      <a:endParaRPr lang="sv-SE"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sv-SE" sz="1400" b="0" u="none" strike="noStrike" dirty="0" smtClean="0">
                          <a:effectLst/>
                        </a:rPr>
                        <a:t>Arbets-     skade-försäkringen</a:t>
                      </a:r>
                      <a:endParaRPr lang="sv-SE"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sv-SE" sz="1400" b="0" u="none" strike="noStrike" dirty="0" err="1" smtClean="0">
                          <a:effectLst/>
                        </a:rPr>
                        <a:t>Arbets-löshets-försäkringen</a:t>
                      </a:r>
                      <a:endParaRPr lang="sv-SE"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sv-SE" sz="1400" b="0" u="none" strike="noStrike" dirty="0" smtClean="0">
                          <a:effectLst/>
                        </a:rPr>
                        <a:t>Pension-systemet</a:t>
                      </a:r>
                      <a:endParaRPr lang="sv-SE"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sv-SE" sz="1400" b="0" u="none" strike="noStrike" dirty="0">
                          <a:effectLst/>
                        </a:rPr>
                        <a:t>Årligt under-/överskott</a:t>
                      </a:r>
                      <a:endParaRPr lang="sv-SE" sz="1400" b="0" i="0" u="none" strike="noStrike" dirty="0">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2006</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2,3</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2,5</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-2,0</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1,4</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4,6</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13</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21,8</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2007</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11,1</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3,6</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-2,3</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1,8</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29,4</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14</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57,6</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2008</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9,6</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5,1</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-2,7</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2,8</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15,2</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15</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45,0</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2009</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3,3</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4,5</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-4,3</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2,9</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2,9</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13</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22,3</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2010</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4,3</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5,0</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-5,4</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3,6</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24,4</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15</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46,9</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2011</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-0,2</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-0,1</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-5,6</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4,4</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10,8</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14</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23,3</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2012</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1,9</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0,6</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-1,1</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0,4</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12,1</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16,5</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30,4</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2013</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1,9</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1,4</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-1,7</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0,2</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12,8</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17,0</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31,6</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2014</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-10,9</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2,7</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-1,2</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0,4</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12,2</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16,5</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19,7</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r" fontAlgn="b"/>
                      <a:r>
                        <a:rPr lang="sv-SE" sz="1600" b="0" u="none" strike="noStrike">
                          <a:effectLst/>
                        </a:rPr>
                        <a:t>2015</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-11,1</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4,5</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0,1</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0,9</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11,9</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16,0</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22,3</a:t>
                      </a:r>
                      <a:endParaRPr lang="sv-SE" sz="1600" b="0" i="0" u="none" strike="noStrike">
                        <a:solidFill>
                          <a:srgbClr val="000000"/>
                        </a:solidFill>
                        <a:effectLst/>
                        <a:latin typeface="Calibri" panose="020F0502020204030204" pitchFamily="34" charset="0"/>
                      </a:endParaRPr>
                    </a:p>
                  </a:txBody>
                  <a:tcPr marL="0" marR="0" marT="0" marB="0" anchor="b"/>
                </a:tc>
              </a:tr>
              <a:tr h="274100">
                <a:tc>
                  <a:txBody>
                    <a:bodyPr/>
                    <a:lstStyle/>
                    <a:p>
                      <a:pPr algn="l" fontAlgn="b"/>
                      <a:r>
                        <a:rPr lang="sv-SE" sz="1400" b="0" u="none" strike="noStrike" dirty="0">
                          <a:effectLst/>
                        </a:rPr>
                        <a:t>Summa</a:t>
                      </a:r>
                      <a:endParaRPr lang="sv-SE"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12</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30</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-26</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19</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a:effectLst/>
                        </a:rPr>
                        <a:t>136</a:t>
                      </a:r>
                      <a:endParaRPr lang="sv-SE"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150</a:t>
                      </a:r>
                      <a:endParaRPr lang="sv-SE"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600" b="0" u="none" strike="noStrike" dirty="0">
                          <a:effectLst/>
                        </a:rPr>
                        <a:t>321</a:t>
                      </a:r>
                      <a:endParaRPr lang="sv-SE" sz="1600" b="0" i="0" u="none" strike="noStrike" dirty="0">
                        <a:solidFill>
                          <a:srgbClr val="000000"/>
                        </a:solidFill>
                        <a:effectLst/>
                        <a:latin typeface="Calibri" panose="020F0502020204030204" pitchFamily="34" charset="0"/>
                      </a:endParaRPr>
                    </a:p>
                  </a:txBody>
                  <a:tcPr marL="0" marR="0" marT="0" marB="0" anchor="b"/>
                </a:tc>
              </a:tr>
            </a:tbl>
          </a:graphicData>
        </a:graphic>
      </p:graphicFrame>
      <p:pic>
        <p:nvPicPr>
          <p:cNvPr id="2" name="Bildobjekt 1"/>
          <p:cNvPicPr>
            <a:picLocks noChangeAspect="1"/>
          </p:cNvPicPr>
          <p:nvPr/>
        </p:nvPicPr>
        <p:blipFill>
          <a:blip r:embed="rId2"/>
          <a:stretch>
            <a:fillRect/>
          </a:stretch>
        </p:blipFill>
        <p:spPr>
          <a:xfrm>
            <a:off x="1681162" y="933450"/>
            <a:ext cx="5781675" cy="4991100"/>
          </a:xfrm>
          <a:prstGeom prst="rect">
            <a:avLst/>
          </a:prstGeom>
        </p:spPr>
      </p:pic>
    </p:spTree>
    <p:extLst>
      <p:ext uri="{BB962C8B-B14F-4D97-AF65-F5344CB8AC3E}">
        <p14:creationId xmlns:p14="http://schemas.microsoft.com/office/powerpoint/2010/main" val="152980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 är sjuk?</a:t>
            </a:r>
            <a:endParaRPr lang="sv-SE" dirty="0"/>
          </a:p>
        </p:txBody>
      </p:sp>
      <p:sp>
        <p:nvSpPr>
          <p:cNvPr id="3" name="Platshållare för innehåll 2"/>
          <p:cNvSpPr>
            <a:spLocks noGrp="1"/>
          </p:cNvSpPr>
          <p:nvPr>
            <p:ph idx="1"/>
          </p:nvPr>
        </p:nvSpPr>
        <p:spPr/>
        <p:txBody>
          <a:bodyPr/>
          <a:lstStyle/>
          <a:p>
            <a:r>
              <a:rPr lang="sv-SE" dirty="0" smtClean="0"/>
              <a:t>610 000 personer var sjukskrivna förra året, 64 % var kvinnor.</a:t>
            </a:r>
          </a:p>
          <a:p>
            <a:r>
              <a:rPr lang="sv-SE" dirty="0" smtClean="0"/>
              <a:t>Kvinnor är dock friskare än männen fram till 35 års ålder och efter 55 års ålder. </a:t>
            </a:r>
          </a:p>
          <a:p>
            <a:r>
              <a:rPr lang="sv-SE" dirty="0" smtClean="0"/>
              <a:t>Sjukfrånvaron är betydligt högre inom välfärdsyrken än övriga. </a:t>
            </a:r>
          </a:p>
          <a:p>
            <a:r>
              <a:rPr lang="sv-SE" dirty="0" smtClean="0"/>
              <a:t>Vårdpersonal 171 sjukfall per 1000 anställda</a:t>
            </a:r>
          </a:p>
          <a:p>
            <a:r>
              <a:rPr lang="sv-SE" dirty="0" smtClean="0"/>
              <a:t>Förskollärare 160 sjukfall per 1000 anställda</a:t>
            </a:r>
          </a:p>
          <a:p>
            <a:r>
              <a:rPr lang="sv-SE" dirty="0" smtClean="0"/>
              <a:t>Inom privat sektor ligger man redan under 9 sjukpenningdagar.</a:t>
            </a:r>
          </a:p>
          <a:p>
            <a:pPr marL="0" indent="0">
              <a:buNone/>
            </a:pPr>
            <a:endParaRPr lang="sv-SE" dirty="0" smtClean="0"/>
          </a:p>
          <a:p>
            <a:endParaRPr lang="sv-SE" dirty="0"/>
          </a:p>
        </p:txBody>
      </p:sp>
      <p:sp>
        <p:nvSpPr>
          <p:cNvPr id="4" name="Platshållare för bildnummer 3"/>
          <p:cNvSpPr>
            <a:spLocks noGrp="1"/>
          </p:cNvSpPr>
          <p:nvPr>
            <p:ph type="sldNum" sz="quarter" idx="12"/>
          </p:nvPr>
        </p:nvSpPr>
        <p:spPr/>
        <p:txBody>
          <a:bodyPr/>
          <a:lstStyle/>
          <a:p>
            <a:fld id="{9C77FE8C-F1C2-4836-9107-962F8D87D201}" type="slidenum">
              <a:rPr lang="sv-SE" smtClean="0"/>
              <a:pPr/>
              <a:t>8</a:t>
            </a:fld>
            <a:endParaRPr lang="sv-SE"/>
          </a:p>
        </p:txBody>
      </p:sp>
    </p:spTree>
    <p:extLst>
      <p:ext uri="{BB962C8B-B14F-4D97-AF65-F5344CB8AC3E}">
        <p14:creationId xmlns:p14="http://schemas.microsoft.com/office/powerpoint/2010/main" val="2731548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Diagnoser som orsakar sjukfrånvaro</a:t>
            </a:r>
            <a:endParaRPr lang="sv-SE" dirty="0"/>
          </a:p>
        </p:txBody>
      </p:sp>
      <p:sp>
        <p:nvSpPr>
          <p:cNvPr id="3" name="Platshållare för innehåll 2"/>
          <p:cNvSpPr>
            <a:spLocks noGrp="1"/>
          </p:cNvSpPr>
          <p:nvPr>
            <p:ph idx="1"/>
          </p:nvPr>
        </p:nvSpPr>
        <p:spPr/>
        <p:txBody>
          <a:bodyPr/>
          <a:lstStyle/>
          <a:p>
            <a:r>
              <a:rPr lang="sv-SE" dirty="0" smtClean="0"/>
              <a:t>Själen, inte kroppen, värker mest – psykiatriska sjukdomar ökar, medan  muskulära minskar.</a:t>
            </a:r>
          </a:p>
          <a:p>
            <a:r>
              <a:rPr lang="sv-SE" dirty="0" smtClean="0"/>
              <a:t>Psykiatriska sjukdomar står för 33 % av sjukfallen vid korttidssjukfrånvaro och 50 % vid långtidsfrånvaro.</a:t>
            </a:r>
          </a:p>
          <a:p>
            <a:r>
              <a:rPr lang="sv-SE" dirty="0" smtClean="0"/>
              <a:t>Vanligaste psykiatriska diagnosen är </a:t>
            </a:r>
            <a:r>
              <a:rPr lang="sv-SE" dirty="0"/>
              <a:t>stressreaktioner och ångestsyndrom (19 procent) och depressioner (14 procent</a:t>
            </a:r>
            <a:r>
              <a:rPr lang="sv-SE" dirty="0" smtClean="0"/>
              <a:t>). De svåra diagnoserna har inte ökat.</a:t>
            </a:r>
          </a:p>
          <a:p>
            <a:r>
              <a:rPr lang="sv-SE" dirty="0" smtClean="0"/>
              <a:t>40 % av sjukersättningarna beror på psykiatriska sjukdomar och hela 82 % vid aktivitetsersättning.  </a:t>
            </a:r>
            <a:endParaRPr lang="sv-SE" dirty="0"/>
          </a:p>
        </p:txBody>
      </p:sp>
      <p:sp>
        <p:nvSpPr>
          <p:cNvPr id="4" name="Platshållare för bildnummer 3"/>
          <p:cNvSpPr>
            <a:spLocks noGrp="1"/>
          </p:cNvSpPr>
          <p:nvPr>
            <p:ph type="sldNum" sz="quarter" idx="12"/>
          </p:nvPr>
        </p:nvSpPr>
        <p:spPr/>
        <p:txBody>
          <a:bodyPr/>
          <a:lstStyle/>
          <a:p>
            <a:fld id="{9C77FE8C-F1C2-4836-9107-962F8D87D201}" type="slidenum">
              <a:rPr lang="sv-SE" smtClean="0"/>
              <a:pPr/>
              <a:t>9</a:t>
            </a:fld>
            <a:endParaRPr lang="sv-SE"/>
          </a:p>
        </p:txBody>
      </p:sp>
    </p:spTree>
    <p:extLst>
      <p:ext uri="{BB962C8B-B14F-4D97-AF65-F5344CB8AC3E}">
        <p14:creationId xmlns:p14="http://schemas.microsoft.com/office/powerpoint/2010/main" val="18312928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MPMENUOPEN" val="True"/>
</p:tagLst>
</file>

<file path=ppt/theme/theme1.xml><?xml version="1.0" encoding="utf-8"?>
<a:theme xmlns:a="http://schemas.openxmlformats.org/drawingml/2006/main" name="Office-tema">
  <a:themeElements>
    <a:clrScheme name="Folksam">
      <a:dk1>
        <a:sysClr val="windowText" lastClr="000000"/>
      </a:dk1>
      <a:lt1>
        <a:sysClr val="window" lastClr="FFFFFF"/>
      </a:lt1>
      <a:dk2>
        <a:srgbClr val="0A4682"/>
      </a:dk2>
      <a:lt2>
        <a:srgbClr val="F2EEE6"/>
      </a:lt2>
      <a:accent1>
        <a:srgbClr val="009FE4"/>
      </a:accent1>
      <a:accent2>
        <a:srgbClr val="E6007E"/>
      </a:accent2>
      <a:accent3>
        <a:srgbClr val="B0CB0B"/>
      </a:accent3>
      <a:accent4>
        <a:srgbClr val="FFB900"/>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lksam_mall_exempelsidor_master_.potx" id="{9D9B1784-5ACD-4D1B-B415-E74BB53A8144}" vid="{C327C8E6-2C24-428B-AE49-7C219EF425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Folksam</Template>
  <TotalTime>4255</TotalTime>
  <Words>2337</Words>
  <Application>Microsoft Office PowerPoint</Application>
  <PresentationFormat>Bildspel på skärmen (4:3)</PresentationFormat>
  <Paragraphs>541</Paragraphs>
  <Slides>38</Slides>
  <Notes>20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38</vt:i4>
      </vt:variant>
    </vt:vector>
  </HeadingPairs>
  <TitlesOfParts>
    <vt:vector size="42" baseType="lpstr">
      <vt:lpstr>Arial</vt:lpstr>
      <vt:lpstr>Calibri</vt:lpstr>
      <vt:lpstr>Times New Roman</vt:lpstr>
      <vt:lpstr>Office-tema</vt:lpstr>
      <vt:lpstr>Trygghet vid sjukdom och skada</vt:lpstr>
      <vt:lpstr>PowerPoint-presentation</vt:lpstr>
      <vt:lpstr>PowerPoint-presentation</vt:lpstr>
      <vt:lpstr>Vad har hänt de senaste 15 åren på </vt:lpstr>
      <vt:lpstr>Sjukfrånvaron fortfarande låg</vt:lpstr>
      <vt:lpstr>Både aktivitets- och sjukersättning minskar</vt:lpstr>
      <vt:lpstr>Socialförsäkringarna är en kassako för staten</vt:lpstr>
      <vt:lpstr>Vem är sjuk?</vt:lpstr>
      <vt:lpstr>Diagnoser som orsakar sjukfrånvaro</vt:lpstr>
      <vt:lpstr>Sara och sjukpenningen </vt:lpstr>
      <vt:lpstr>Diagnos och sjukskrivningsperiod</vt:lpstr>
      <vt:lpstr>Saras och rehabiliteringskedjan </vt:lpstr>
      <vt:lpstr>Sjukpenning</vt:lpstr>
      <vt:lpstr>Vad gör arbetslivet friskare och sänker sjukfrånvaron?</vt:lpstr>
      <vt:lpstr>Löntagarnas förklaring till den ökade sjukfrånvaron</vt:lpstr>
      <vt:lpstr>Varför är kvinnor sjukare än män?</vt:lpstr>
      <vt:lpstr>Vad kan minska sjukfrånvaron?</vt:lpstr>
      <vt:lpstr>Tankar</vt:lpstr>
      <vt:lpstr>Medlemsförsäkringar vid sjukdom   </vt:lpstr>
      <vt:lpstr>Hälften av ”LO-folket” har en privat sjukförsäkring</vt:lpstr>
      <vt:lpstr>Sara och Medlemsförsäkringarna </vt:lpstr>
      <vt:lpstr>Sjuk och efterlevandeförsäkring</vt:lpstr>
      <vt:lpstr>Sjukpenning, AGS och medlemsförsäkring - Sjuk- och efterlevande</vt:lpstr>
      <vt:lpstr>Övriga ersättningar från medlemsförsäkring – sjuk- och efterlevande försäkring</vt:lpstr>
      <vt:lpstr>Sjuk- och efterlevande försäkringen         ”firar” 10 år! </vt:lpstr>
      <vt:lpstr>Sjuk- och efterlevande försäkringen     Innehållet 2007;   Dödsfallsersättning är mellan 80 000 – 150 000 kr  Arbetsoförmåga: karens 360 dagar och månadsersättning max 1 år  Diagnoskapital: karens 365 dagar, Ersättningsbelopp 30 000kr, vissa diagnoser  </vt:lpstr>
      <vt:lpstr>Några förbättringar i försäkringen under åren!    Under 2011;   Arbetsoförmåga;  - Ny ersättning, Kostnadsersättning – ett månadsbelopp efter 90 dagar. - Karenstiden förkortas till 180 dagar - Utbetalningstiden på månadsersättningen förlängs till max 13 månader  Diagnoskapitalet; - Nya diagnoser, vissa godartade tumörer i hjärna och ryggmärg </vt:lpstr>
      <vt:lpstr>Några förbättringar i försäkringen under åren!   Under 2012;  Diagnoskapitalet; - Karenstid förkortas till 180 dagar - Nya diagnoser; Diabetes typ 2, Alzheimers och hjärtstillestånd  Under 2013; Diagnoskapitalet; Ny diagnos; Cancer in situ i bröstkörteln Försäkringsbeloppet höjs till 50 000kr   Under 2014; Vi rabatterar premien med återbäringspengar. Vi höjer dödsfallsbeloppet</vt:lpstr>
      <vt:lpstr>Några förbättringar i försäkringen under åren!    Under 2015;   Arbetsoförmåga; - Karenstid sänks till 90 dagar - Utbetalningstid förlängs till max 18 månader  Diagnoskapitalet; - Karenstiden sänks till 90 dagar - Totalt blind på ett öga och totalt döv på ett öra. - Medförsäkrad över 65 år får ersättning enligt sjukdom 60+  Ny preskriptionstid till 10 år  Byggnads kongress 2014 beslutar att erbjuda sina medlemmar sjuk- och efterlevande försäkringen från 1 januari 2015.</vt:lpstr>
      <vt:lpstr>Innehållet idag </vt:lpstr>
      <vt:lpstr>Ersättning från diagnoskapitalet </vt:lpstr>
      <vt:lpstr>PowerPoint-presentation</vt:lpstr>
      <vt:lpstr>Hur ska vi tillsammans informera om försäkringen samt öka anslutningsgraden?          </vt:lpstr>
      <vt:lpstr>Har du koll?</vt:lpstr>
      <vt:lpstr>Källor till koll</vt:lpstr>
      <vt:lpstr>Sjukpenning, AGS och medlemsförsäkring - Sjuk- och efterlevande</vt:lpstr>
      <vt:lpstr>Sjukpenning, AGS och medlemsförsäkring - Sjuk- och efterlevande</vt:lpstr>
      <vt:lpstr>Använd alla möjligheter som kan göra arbetslivet friskare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Välfärdstendens 2016</dc:title>
  <dc:creator>Håkan Svärdman</dc:creator>
  <cp:lastModifiedBy>Lisbeth Lundmark</cp:lastModifiedBy>
  <cp:revision>159</cp:revision>
  <cp:lastPrinted>2017-02-27T15:51:56Z</cp:lastPrinted>
  <dcterms:created xsi:type="dcterms:W3CDTF">2016-10-24T14:59:10Z</dcterms:created>
  <dcterms:modified xsi:type="dcterms:W3CDTF">2017-03-16T13:15:55Z</dcterms:modified>
</cp:coreProperties>
</file>